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56" r:id="rId2"/>
    <p:sldId id="260" r:id="rId3"/>
    <p:sldId id="515" r:id="rId4"/>
    <p:sldId id="493" r:id="rId5"/>
    <p:sldId id="492" r:id="rId6"/>
    <p:sldId id="312" r:id="rId7"/>
    <p:sldId id="444" r:id="rId8"/>
    <p:sldId id="413" r:id="rId9"/>
    <p:sldId id="403" r:id="rId10"/>
    <p:sldId id="414" r:id="rId11"/>
    <p:sldId id="402" r:id="rId12"/>
    <p:sldId id="441" r:id="rId13"/>
    <p:sldId id="474" r:id="rId14"/>
    <p:sldId id="514" r:id="rId15"/>
    <p:sldId id="516" r:id="rId16"/>
    <p:sldId id="264" r:id="rId17"/>
    <p:sldId id="267" r:id="rId18"/>
    <p:sldId id="519" r:id="rId19"/>
    <p:sldId id="520" r:id="rId20"/>
    <p:sldId id="521" r:id="rId21"/>
    <p:sldId id="518" r:id="rId22"/>
    <p:sldId id="452" r:id="rId23"/>
    <p:sldId id="299" r:id="rId24"/>
    <p:sldId id="504" r:id="rId25"/>
    <p:sldId id="283" r:id="rId26"/>
    <p:sldId id="285" r:id="rId27"/>
    <p:sldId id="517" r:id="rId28"/>
    <p:sldId id="580" r:id="rId29"/>
    <p:sldId id="456" r:id="rId30"/>
    <p:sldId id="579" r:id="rId31"/>
    <p:sldId id="277" r:id="rId32"/>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F"/>
    <a:srgbClr val="103770"/>
    <a:srgbClr val="79CA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24" d="100"/>
          <a:sy n="124" d="100"/>
        </p:scale>
        <p:origin x="504" y="90"/>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rgan" userId="23bde1485fb770e0" providerId="Windows Live" clId="Web-{6279896D-2AA9-4428-AF1F-B4D7305C04A8}"/>
    <pc:docChg chg="delSld modSld">
      <pc:chgData name="Michael Morgan" userId="23bde1485fb770e0" providerId="Windows Live" clId="Web-{6279896D-2AA9-4428-AF1F-B4D7305C04A8}" dt="2018-08-20T04:43:54.893" v="135" actId="20577"/>
      <pc:docMkLst>
        <pc:docMk/>
      </pc:docMkLst>
      <pc:sldChg chg="del">
        <pc:chgData name="Michael Morgan" userId="23bde1485fb770e0" providerId="Windows Live" clId="Web-{6279896D-2AA9-4428-AF1F-B4D7305C04A8}" dt="2018-08-20T04:42:54.218" v="108"/>
        <pc:sldMkLst>
          <pc:docMk/>
          <pc:sldMk cId="0" sldId="258"/>
        </pc:sldMkLst>
      </pc:sldChg>
      <pc:sldChg chg="del">
        <pc:chgData name="Michael Morgan" userId="23bde1485fb770e0" providerId="Windows Live" clId="Web-{6279896D-2AA9-4428-AF1F-B4D7305C04A8}" dt="2018-08-20T04:42:54.218" v="107"/>
        <pc:sldMkLst>
          <pc:docMk/>
          <pc:sldMk cId="0" sldId="259"/>
        </pc:sldMkLst>
      </pc:sldChg>
      <pc:sldChg chg="del">
        <pc:chgData name="Michael Morgan" userId="23bde1485fb770e0" providerId="Windows Live" clId="Web-{6279896D-2AA9-4428-AF1F-B4D7305C04A8}" dt="2018-08-20T04:42:54.218" v="105"/>
        <pc:sldMkLst>
          <pc:docMk/>
          <pc:sldMk cId="0" sldId="261"/>
        </pc:sldMkLst>
      </pc:sldChg>
      <pc:sldChg chg="del">
        <pc:chgData name="Michael Morgan" userId="23bde1485fb770e0" providerId="Windows Live" clId="Web-{6279896D-2AA9-4428-AF1F-B4D7305C04A8}" dt="2018-08-20T04:42:54.218" v="104"/>
        <pc:sldMkLst>
          <pc:docMk/>
          <pc:sldMk cId="0" sldId="262"/>
        </pc:sldMkLst>
      </pc:sldChg>
      <pc:sldChg chg="del">
        <pc:chgData name="Michael Morgan" userId="23bde1485fb770e0" providerId="Windows Live" clId="Web-{6279896D-2AA9-4428-AF1F-B4D7305C04A8}" dt="2018-08-20T04:42:54.218" v="103"/>
        <pc:sldMkLst>
          <pc:docMk/>
          <pc:sldMk cId="0" sldId="263"/>
        </pc:sldMkLst>
      </pc:sldChg>
      <pc:sldChg chg="del">
        <pc:chgData name="Michael Morgan" userId="23bde1485fb770e0" providerId="Windows Live" clId="Web-{6279896D-2AA9-4428-AF1F-B4D7305C04A8}" dt="2018-08-20T04:42:54.218" v="102"/>
        <pc:sldMkLst>
          <pc:docMk/>
          <pc:sldMk cId="0" sldId="265"/>
        </pc:sldMkLst>
      </pc:sldChg>
      <pc:sldChg chg="del">
        <pc:chgData name="Michael Morgan" userId="23bde1485fb770e0" providerId="Windows Live" clId="Web-{6279896D-2AA9-4428-AF1F-B4D7305C04A8}" dt="2018-08-20T04:42:54.218" v="101"/>
        <pc:sldMkLst>
          <pc:docMk/>
          <pc:sldMk cId="0" sldId="266"/>
        </pc:sldMkLst>
      </pc:sldChg>
      <pc:sldChg chg="del">
        <pc:chgData name="Michael Morgan" userId="23bde1485fb770e0" providerId="Windows Live" clId="Web-{6279896D-2AA9-4428-AF1F-B4D7305C04A8}" dt="2018-08-20T04:42:54.218" v="100"/>
        <pc:sldMkLst>
          <pc:docMk/>
          <pc:sldMk cId="0" sldId="268"/>
        </pc:sldMkLst>
      </pc:sldChg>
      <pc:sldChg chg="del">
        <pc:chgData name="Michael Morgan" userId="23bde1485fb770e0" providerId="Windows Live" clId="Web-{6279896D-2AA9-4428-AF1F-B4D7305C04A8}" dt="2018-08-20T04:42:54.203" v="99"/>
        <pc:sldMkLst>
          <pc:docMk/>
          <pc:sldMk cId="0" sldId="269"/>
        </pc:sldMkLst>
      </pc:sldChg>
      <pc:sldChg chg="del">
        <pc:chgData name="Michael Morgan" userId="23bde1485fb770e0" providerId="Windows Live" clId="Web-{6279896D-2AA9-4428-AF1F-B4D7305C04A8}" dt="2018-08-20T04:42:54.203" v="98"/>
        <pc:sldMkLst>
          <pc:docMk/>
          <pc:sldMk cId="0" sldId="270"/>
        </pc:sldMkLst>
      </pc:sldChg>
      <pc:sldChg chg="del">
        <pc:chgData name="Michael Morgan" userId="23bde1485fb770e0" providerId="Windows Live" clId="Web-{6279896D-2AA9-4428-AF1F-B4D7305C04A8}" dt="2018-08-20T04:42:54.249" v="122"/>
        <pc:sldMkLst>
          <pc:docMk/>
          <pc:sldMk cId="0" sldId="271"/>
        </pc:sldMkLst>
      </pc:sldChg>
      <pc:sldChg chg="del">
        <pc:chgData name="Michael Morgan" userId="23bde1485fb770e0" providerId="Windows Live" clId="Web-{6279896D-2AA9-4428-AF1F-B4D7305C04A8}" dt="2018-08-20T04:42:54.249" v="121"/>
        <pc:sldMkLst>
          <pc:docMk/>
          <pc:sldMk cId="0" sldId="272"/>
        </pc:sldMkLst>
      </pc:sldChg>
      <pc:sldChg chg="del">
        <pc:chgData name="Michael Morgan" userId="23bde1485fb770e0" providerId="Windows Live" clId="Web-{6279896D-2AA9-4428-AF1F-B4D7305C04A8}" dt="2018-08-20T04:42:54.249" v="120"/>
        <pc:sldMkLst>
          <pc:docMk/>
          <pc:sldMk cId="0" sldId="273"/>
        </pc:sldMkLst>
      </pc:sldChg>
      <pc:sldChg chg="del">
        <pc:chgData name="Michael Morgan" userId="23bde1485fb770e0" providerId="Windows Live" clId="Web-{6279896D-2AA9-4428-AF1F-B4D7305C04A8}" dt="2018-08-20T04:42:54.249" v="119"/>
        <pc:sldMkLst>
          <pc:docMk/>
          <pc:sldMk cId="0" sldId="274"/>
        </pc:sldMkLst>
      </pc:sldChg>
      <pc:sldChg chg="del">
        <pc:chgData name="Michael Morgan" userId="23bde1485fb770e0" providerId="Windows Live" clId="Web-{6279896D-2AA9-4428-AF1F-B4D7305C04A8}" dt="2018-08-20T04:42:54.233" v="118"/>
        <pc:sldMkLst>
          <pc:docMk/>
          <pc:sldMk cId="0" sldId="275"/>
        </pc:sldMkLst>
      </pc:sldChg>
      <pc:sldChg chg="del">
        <pc:chgData name="Michael Morgan" userId="23bde1485fb770e0" providerId="Windows Live" clId="Web-{6279896D-2AA9-4428-AF1F-B4D7305C04A8}" dt="2018-08-20T04:42:54.233" v="117"/>
        <pc:sldMkLst>
          <pc:docMk/>
          <pc:sldMk cId="0" sldId="276"/>
        </pc:sldMkLst>
      </pc:sldChg>
      <pc:sldChg chg="del">
        <pc:chgData name="Michael Morgan" userId="23bde1485fb770e0" providerId="Windows Live" clId="Web-{6279896D-2AA9-4428-AF1F-B4D7305C04A8}" dt="2018-08-20T04:42:54.233" v="115"/>
        <pc:sldMkLst>
          <pc:docMk/>
          <pc:sldMk cId="0" sldId="278"/>
        </pc:sldMkLst>
      </pc:sldChg>
      <pc:sldChg chg="del">
        <pc:chgData name="Michael Morgan" userId="23bde1485fb770e0" providerId="Windows Live" clId="Web-{6279896D-2AA9-4428-AF1F-B4D7305C04A8}" dt="2018-08-20T04:42:54.233" v="114"/>
        <pc:sldMkLst>
          <pc:docMk/>
          <pc:sldMk cId="0" sldId="279"/>
        </pc:sldMkLst>
      </pc:sldChg>
      <pc:sldChg chg="del">
        <pc:chgData name="Michael Morgan" userId="23bde1485fb770e0" providerId="Windows Live" clId="Web-{6279896D-2AA9-4428-AF1F-B4D7305C04A8}" dt="2018-08-20T04:42:52.468" v="85"/>
        <pc:sldMkLst>
          <pc:docMk/>
          <pc:sldMk cId="0" sldId="280"/>
        </pc:sldMkLst>
      </pc:sldChg>
      <pc:sldChg chg="del">
        <pc:chgData name="Michael Morgan" userId="23bde1485fb770e0" providerId="Windows Live" clId="Web-{6279896D-2AA9-4428-AF1F-B4D7305C04A8}" dt="2018-08-20T04:42:52.468" v="84"/>
        <pc:sldMkLst>
          <pc:docMk/>
          <pc:sldMk cId="0" sldId="281"/>
        </pc:sldMkLst>
      </pc:sldChg>
      <pc:sldChg chg="del">
        <pc:chgData name="Michael Morgan" userId="23bde1485fb770e0" providerId="Windows Live" clId="Web-{6279896D-2AA9-4428-AF1F-B4D7305C04A8}" dt="2018-08-20T04:42:52.468" v="78"/>
        <pc:sldMkLst>
          <pc:docMk/>
          <pc:sldMk cId="0" sldId="282"/>
        </pc:sldMkLst>
      </pc:sldChg>
      <pc:sldChg chg="del">
        <pc:chgData name="Michael Morgan" userId="23bde1485fb770e0" providerId="Windows Live" clId="Web-{6279896D-2AA9-4428-AF1F-B4D7305C04A8}" dt="2018-08-20T04:42:52.468" v="86"/>
        <pc:sldMkLst>
          <pc:docMk/>
          <pc:sldMk cId="0" sldId="284"/>
        </pc:sldMkLst>
      </pc:sldChg>
      <pc:sldChg chg="del">
        <pc:chgData name="Michael Morgan" userId="23bde1485fb770e0" providerId="Windows Live" clId="Web-{6279896D-2AA9-4428-AF1F-B4D7305C04A8}" dt="2018-08-20T04:42:54.233" v="109"/>
        <pc:sldMkLst>
          <pc:docMk/>
          <pc:sldMk cId="0" sldId="286"/>
        </pc:sldMkLst>
      </pc:sldChg>
      <pc:sldChg chg="del">
        <pc:chgData name="Michael Morgan" userId="23bde1485fb770e0" providerId="Windows Live" clId="Web-{6279896D-2AA9-4428-AF1F-B4D7305C04A8}" dt="2018-08-20T04:42:52.421" v="59"/>
        <pc:sldMkLst>
          <pc:docMk/>
          <pc:sldMk cId="2617407217" sldId="290"/>
        </pc:sldMkLst>
      </pc:sldChg>
      <pc:sldChg chg="del">
        <pc:chgData name="Michael Morgan" userId="23bde1485fb770e0" providerId="Windows Live" clId="Web-{6279896D-2AA9-4428-AF1F-B4D7305C04A8}" dt="2018-08-20T04:42:52.436" v="60"/>
        <pc:sldMkLst>
          <pc:docMk/>
          <pc:sldMk cId="0" sldId="292"/>
        </pc:sldMkLst>
      </pc:sldChg>
      <pc:sldChg chg="del">
        <pc:chgData name="Michael Morgan" userId="23bde1485fb770e0" providerId="Windows Live" clId="Web-{6279896D-2AA9-4428-AF1F-B4D7305C04A8}" dt="2018-08-20T04:42:52.468" v="83"/>
        <pc:sldMkLst>
          <pc:docMk/>
          <pc:sldMk cId="0" sldId="293"/>
        </pc:sldMkLst>
      </pc:sldChg>
      <pc:sldChg chg="del">
        <pc:chgData name="Michael Morgan" userId="23bde1485fb770e0" providerId="Windows Live" clId="Web-{6279896D-2AA9-4428-AF1F-B4D7305C04A8}" dt="2018-08-20T04:42:52.468" v="82"/>
        <pc:sldMkLst>
          <pc:docMk/>
          <pc:sldMk cId="0" sldId="297"/>
        </pc:sldMkLst>
      </pc:sldChg>
      <pc:sldChg chg="del">
        <pc:chgData name="Michael Morgan" userId="23bde1485fb770e0" providerId="Windows Live" clId="Web-{6279896D-2AA9-4428-AF1F-B4D7305C04A8}" dt="2018-08-20T04:42:52.436" v="63"/>
        <pc:sldMkLst>
          <pc:docMk/>
          <pc:sldMk cId="0" sldId="300"/>
        </pc:sldMkLst>
      </pc:sldChg>
      <pc:sldChg chg="del">
        <pc:chgData name="Michael Morgan" userId="23bde1485fb770e0" providerId="Windows Live" clId="Web-{6279896D-2AA9-4428-AF1F-B4D7305C04A8}" dt="2018-08-20T04:42:52.436" v="62"/>
        <pc:sldMkLst>
          <pc:docMk/>
          <pc:sldMk cId="0" sldId="301"/>
        </pc:sldMkLst>
      </pc:sldChg>
      <pc:sldChg chg="del">
        <pc:chgData name="Michael Morgan" userId="23bde1485fb770e0" providerId="Windows Live" clId="Web-{6279896D-2AA9-4428-AF1F-B4D7305C04A8}" dt="2018-08-20T04:42:52.436" v="61"/>
        <pc:sldMkLst>
          <pc:docMk/>
          <pc:sldMk cId="0" sldId="302"/>
        </pc:sldMkLst>
      </pc:sldChg>
      <pc:sldChg chg="del">
        <pc:chgData name="Michael Morgan" userId="23bde1485fb770e0" providerId="Windows Live" clId="Web-{6279896D-2AA9-4428-AF1F-B4D7305C04A8}" dt="2018-08-20T04:42:54.203" v="91"/>
        <pc:sldMkLst>
          <pc:docMk/>
          <pc:sldMk cId="0" sldId="303"/>
        </pc:sldMkLst>
      </pc:sldChg>
      <pc:sldChg chg="del">
        <pc:chgData name="Michael Morgan" userId="23bde1485fb770e0" providerId="Windows Live" clId="Web-{6279896D-2AA9-4428-AF1F-B4D7305C04A8}" dt="2018-08-20T04:42:52.468" v="77"/>
        <pc:sldMkLst>
          <pc:docMk/>
          <pc:sldMk cId="0" sldId="332"/>
        </pc:sldMkLst>
      </pc:sldChg>
      <pc:sldChg chg="del">
        <pc:chgData name="Michael Morgan" userId="23bde1485fb770e0" providerId="Windows Live" clId="Web-{6279896D-2AA9-4428-AF1F-B4D7305C04A8}" dt="2018-08-20T04:42:52.468" v="76"/>
        <pc:sldMkLst>
          <pc:docMk/>
          <pc:sldMk cId="0" sldId="370"/>
        </pc:sldMkLst>
      </pc:sldChg>
      <pc:sldChg chg="del">
        <pc:chgData name="Michael Morgan" userId="23bde1485fb770e0" providerId="Windows Live" clId="Web-{6279896D-2AA9-4428-AF1F-B4D7305C04A8}" dt="2018-08-20T04:42:52.468" v="75"/>
        <pc:sldMkLst>
          <pc:docMk/>
          <pc:sldMk cId="0" sldId="376"/>
        </pc:sldMkLst>
      </pc:sldChg>
      <pc:sldChg chg="del">
        <pc:chgData name="Michael Morgan" userId="23bde1485fb770e0" providerId="Windows Live" clId="Web-{6279896D-2AA9-4428-AF1F-B4D7305C04A8}" dt="2018-08-20T04:42:52.468" v="74"/>
        <pc:sldMkLst>
          <pc:docMk/>
          <pc:sldMk cId="0" sldId="393"/>
        </pc:sldMkLst>
      </pc:sldChg>
      <pc:sldChg chg="del">
        <pc:chgData name="Michael Morgan" userId="23bde1485fb770e0" providerId="Windows Live" clId="Web-{6279896D-2AA9-4428-AF1F-B4D7305C04A8}" dt="2018-08-20T04:42:52.452" v="68"/>
        <pc:sldMkLst>
          <pc:docMk/>
          <pc:sldMk cId="0" sldId="395"/>
        </pc:sldMkLst>
      </pc:sldChg>
      <pc:sldChg chg="del">
        <pc:chgData name="Michael Morgan" userId="23bde1485fb770e0" providerId="Windows Live" clId="Web-{6279896D-2AA9-4428-AF1F-B4D7305C04A8}" dt="2018-08-20T04:42:52.436" v="66"/>
        <pc:sldMkLst>
          <pc:docMk/>
          <pc:sldMk cId="0" sldId="397"/>
        </pc:sldMkLst>
      </pc:sldChg>
      <pc:sldChg chg="del">
        <pc:chgData name="Michael Morgan" userId="23bde1485fb770e0" providerId="Windows Live" clId="Web-{6279896D-2AA9-4428-AF1F-B4D7305C04A8}" dt="2018-08-20T04:42:52.436" v="67"/>
        <pc:sldMkLst>
          <pc:docMk/>
          <pc:sldMk cId="0" sldId="398"/>
        </pc:sldMkLst>
      </pc:sldChg>
      <pc:sldChg chg="del">
        <pc:chgData name="Michael Morgan" userId="23bde1485fb770e0" providerId="Windows Live" clId="Web-{6279896D-2AA9-4428-AF1F-B4D7305C04A8}" dt="2018-08-20T04:42:52.436" v="65"/>
        <pc:sldMkLst>
          <pc:docMk/>
          <pc:sldMk cId="0" sldId="400"/>
        </pc:sldMkLst>
      </pc:sldChg>
      <pc:sldChg chg="del">
        <pc:chgData name="Michael Morgan" userId="23bde1485fb770e0" providerId="Windows Live" clId="Web-{6279896D-2AA9-4428-AF1F-B4D7305C04A8}" dt="2018-08-20T04:42:52.436" v="64"/>
        <pc:sldMkLst>
          <pc:docMk/>
          <pc:sldMk cId="0" sldId="401"/>
        </pc:sldMkLst>
      </pc:sldChg>
      <pc:sldChg chg="del">
        <pc:chgData name="Michael Morgan" userId="23bde1485fb770e0" providerId="Windows Live" clId="Web-{6279896D-2AA9-4428-AF1F-B4D7305C04A8}" dt="2018-08-20T04:42:52.452" v="73"/>
        <pc:sldMkLst>
          <pc:docMk/>
          <pc:sldMk cId="0" sldId="405"/>
        </pc:sldMkLst>
      </pc:sldChg>
      <pc:sldChg chg="del">
        <pc:chgData name="Michael Morgan" userId="23bde1485fb770e0" providerId="Windows Live" clId="Web-{6279896D-2AA9-4428-AF1F-B4D7305C04A8}" dt="2018-08-20T04:42:52.452" v="72"/>
        <pc:sldMkLst>
          <pc:docMk/>
          <pc:sldMk cId="0" sldId="406"/>
        </pc:sldMkLst>
      </pc:sldChg>
      <pc:sldChg chg="del">
        <pc:chgData name="Michael Morgan" userId="23bde1485fb770e0" providerId="Windows Live" clId="Web-{6279896D-2AA9-4428-AF1F-B4D7305C04A8}" dt="2018-08-20T04:42:52.452" v="71"/>
        <pc:sldMkLst>
          <pc:docMk/>
          <pc:sldMk cId="0" sldId="407"/>
        </pc:sldMkLst>
      </pc:sldChg>
      <pc:sldChg chg="del">
        <pc:chgData name="Michael Morgan" userId="23bde1485fb770e0" providerId="Windows Live" clId="Web-{6279896D-2AA9-4428-AF1F-B4D7305C04A8}" dt="2018-08-20T04:42:52.452" v="69"/>
        <pc:sldMkLst>
          <pc:docMk/>
          <pc:sldMk cId="0" sldId="408"/>
        </pc:sldMkLst>
      </pc:sldChg>
      <pc:sldChg chg="del">
        <pc:chgData name="Michael Morgan" userId="23bde1485fb770e0" providerId="Windows Live" clId="Web-{6279896D-2AA9-4428-AF1F-B4D7305C04A8}" dt="2018-08-20T04:42:52.452" v="70"/>
        <pc:sldMkLst>
          <pc:docMk/>
          <pc:sldMk cId="0" sldId="409"/>
        </pc:sldMkLst>
      </pc:sldChg>
      <pc:sldChg chg="modSp">
        <pc:chgData name="Michael Morgan" userId="23bde1485fb770e0" providerId="Windows Live" clId="Web-{6279896D-2AA9-4428-AF1F-B4D7305C04A8}" dt="2018-08-20T04:43:54.893" v="134" actId="20577"/>
        <pc:sldMkLst>
          <pc:docMk/>
          <pc:sldMk cId="2999791682" sldId="413"/>
        </pc:sldMkLst>
        <pc:spChg chg="mod">
          <ac:chgData name="Michael Morgan" userId="23bde1485fb770e0" providerId="Windows Live" clId="Web-{6279896D-2AA9-4428-AF1F-B4D7305C04A8}" dt="2018-08-20T04:43:54.893" v="134" actId="20577"/>
          <ac:spMkLst>
            <pc:docMk/>
            <pc:sldMk cId="2999791682" sldId="413"/>
            <ac:spMk id="3" creationId="{BC7ADA69-D9C0-4FDC-860D-67FE043E7E2E}"/>
          </ac:spMkLst>
        </pc:spChg>
      </pc:sldChg>
      <pc:sldChg chg="del">
        <pc:chgData name="Michael Morgan" userId="23bde1485fb770e0" providerId="Windows Live" clId="Web-{6279896D-2AA9-4428-AF1F-B4D7305C04A8}" dt="2018-08-20T04:42:52.421" v="57"/>
        <pc:sldMkLst>
          <pc:docMk/>
          <pc:sldMk cId="3976289344" sldId="426"/>
        </pc:sldMkLst>
      </pc:sldChg>
      <pc:sldChg chg="del">
        <pc:chgData name="Michael Morgan" userId="23bde1485fb770e0" providerId="Windows Live" clId="Web-{6279896D-2AA9-4428-AF1F-B4D7305C04A8}" dt="2018-08-20T04:42:52.421" v="56"/>
        <pc:sldMkLst>
          <pc:docMk/>
          <pc:sldMk cId="4036225240" sldId="427"/>
        </pc:sldMkLst>
      </pc:sldChg>
      <pc:sldChg chg="del">
        <pc:chgData name="Michael Morgan" userId="23bde1485fb770e0" providerId="Windows Live" clId="Web-{6279896D-2AA9-4428-AF1F-B4D7305C04A8}" dt="2018-08-20T04:42:52.468" v="81"/>
        <pc:sldMkLst>
          <pc:docMk/>
          <pc:sldMk cId="3568569939" sldId="436"/>
        </pc:sldMkLst>
      </pc:sldChg>
      <pc:sldChg chg="del">
        <pc:chgData name="Michael Morgan" userId="23bde1485fb770e0" providerId="Windows Live" clId="Web-{6279896D-2AA9-4428-AF1F-B4D7305C04A8}" dt="2018-08-20T04:42:52.468" v="80"/>
        <pc:sldMkLst>
          <pc:docMk/>
          <pc:sldMk cId="1692086913" sldId="438"/>
        </pc:sldMkLst>
      </pc:sldChg>
      <pc:sldChg chg="del">
        <pc:chgData name="Michael Morgan" userId="23bde1485fb770e0" providerId="Windows Live" clId="Web-{6279896D-2AA9-4428-AF1F-B4D7305C04A8}" dt="2018-08-20T04:42:52.468" v="79"/>
        <pc:sldMkLst>
          <pc:docMk/>
          <pc:sldMk cId="2370727950" sldId="439"/>
        </pc:sldMkLst>
      </pc:sldChg>
      <pc:sldChg chg="del">
        <pc:chgData name="Michael Morgan" userId="23bde1485fb770e0" providerId="Windows Live" clId="Web-{6279896D-2AA9-4428-AF1F-B4D7305C04A8}" dt="2018-08-20T04:42:54.187" v="88"/>
        <pc:sldMkLst>
          <pc:docMk/>
          <pc:sldMk cId="3046210246" sldId="450"/>
        </pc:sldMkLst>
      </pc:sldChg>
      <pc:sldChg chg="del">
        <pc:chgData name="Michael Morgan" userId="23bde1485fb770e0" providerId="Windows Live" clId="Web-{6279896D-2AA9-4428-AF1F-B4D7305C04A8}" dt="2018-08-20T04:42:52.483" v="87"/>
        <pc:sldMkLst>
          <pc:docMk/>
          <pc:sldMk cId="4280903381" sldId="451"/>
        </pc:sldMkLst>
      </pc:sldChg>
      <pc:sldChg chg="del">
        <pc:chgData name="Michael Morgan" userId="23bde1485fb770e0" providerId="Windows Live" clId="Web-{6279896D-2AA9-4428-AF1F-B4D7305C04A8}" dt="2018-08-20T04:42:52.421" v="58"/>
        <pc:sldMkLst>
          <pc:docMk/>
          <pc:sldMk cId="3055271438" sldId="453"/>
        </pc:sldMkLst>
      </pc:sldChg>
      <pc:sldChg chg="del">
        <pc:chgData name="Michael Morgan" userId="23bde1485fb770e0" providerId="Windows Live" clId="Web-{6279896D-2AA9-4428-AF1F-B4D7305C04A8}" dt="2018-08-20T04:42:54.203" v="93"/>
        <pc:sldMkLst>
          <pc:docMk/>
          <pc:sldMk cId="1319694999" sldId="466"/>
        </pc:sldMkLst>
      </pc:sldChg>
      <pc:sldChg chg="del">
        <pc:chgData name="Michael Morgan" userId="23bde1485fb770e0" providerId="Windows Live" clId="Web-{6279896D-2AA9-4428-AF1F-B4D7305C04A8}" dt="2018-08-20T04:42:54.203" v="92"/>
        <pc:sldMkLst>
          <pc:docMk/>
          <pc:sldMk cId="2109778445" sldId="469"/>
        </pc:sldMkLst>
      </pc:sldChg>
      <pc:sldChg chg="del">
        <pc:chgData name="Michael Morgan" userId="23bde1485fb770e0" providerId="Windows Live" clId="Web-{6279896D-2AA9-4428-AF1F-B4D7305C04A8}" dt="2018-08-20T04:42:52.374" v="39"/>
        <pc:sldMkLst>
          <pc:docMk/>
          <pc:sldMk cId="3367235161" sldId="471"/>
        </pc:sldMkLst>
      </pc:sldChg>
      <pc:sldChg chg="del">
        <pc:chgData name="Michael Morgan" userId="23bde1485fb770e0" providerId="Windows Live" clId="Web-{6279896D-2AA9-4428-AF1F-B4D7305C04A8}" dt="2018-08-20T04:42:52.374" v="38"/>
        <pc:sldMkLst>
          <pc:docMk/>
          <pc:sldMk cId="1074457903" sldId="472"/>
        </pc:sldMkLst>
      </pc:sldChg>
      <pc:sldChg chg="del">
        <pc:chgData name="Michael Morgan" userId="23bde1485fb770e0" providerId="Windows Live" clId="Web-{6279896D-2AA9-4428-AF1F-B4D7305C04A8}" dt="2018-08-20T04:42:52.374" v="37"/>
        <pc:sldMkLst>
          <pc:docMk/>
          <pc:sldMk cId="2446751293" sldId="473"/>
        </pc:sldMkLst>
      </pc:sldChg>
      <pc:sldChg chg="del">
        <pc:chgData name="Michael Morgan" userId="23bde1485fb770e0" providerId="Windows Live" clId="Web-{6279896D-2AA9-4428-AF1F-B4D7305C04A8}" dt="2018-08-20T04:42:54.203" v="97"/>
        <pc:sldMkLst>
          <pc:docMk/>
          <pc:sldMk cId="683703259" sldId="475"/>
        </pc:sldMkLst>
      </pc:sldChg>
      <pc:sldChg chg="del">
        <pc:chgData name="Michael Morgan" userId="23bde1485fb770e0" providerId="Windows Live" clId="Web-{6279896D-2AA9-4428-AF1F-B4D7305C04A8}" dt="2018-08-20T04:42:52.374" v="34"/>
        <pc:sldMkLst>
          <pc:docMk/>
          <pc:sldMk cId="1411081539" sldId="476"/>
        </pc:sldMkLst>
      </pc:sldChg>
      <pc:sldChg chg="del">
        <pc:chgData name="Michael Morgan" userId="23bde1485fb770e0" providerId="Windows Live" clId="Web-{6279896D-2AA9-4428-AF1F-B4D7305C04A8}" dt="2018-08-20T04:42:54.203" v="95"/>
        <pc:sldMkLst>
          <pc:docMk/>
          <pc:sldMk cId="4169387908" sldId="477"/>
        </pc:sldMkLst>
      </pc:sldChg>
      <pc:sldChg chg="del">
        <pc:chgData name="Michael Morgan" userId="23bde1485fb770e0" providerId="Windows Live" clId="Web-{6279896D-2AA9-4428-AF1F-B4D7305C04A8}" dt="2018-08-20T04:42:52.358" v="32"/>
        <pc:sldMkLst>
          <pc:docMk/>
          <pc:sldMk cId="3089490261" sldId="478"/>
        </pc:sldMkLst>
      </pc:sldChg>
      <pc:sldChg chg="del">
        <pc:chgData name="Michael Morgan" userId="23bde1485fb770e0" providerId="Windows Live" clId="Web-{6279896D-2AA9-4428-AF1F-B4D7305C04A8}" dt="2018-08-20T04:42:52.358" v="31"/>
        <pc:sldMkLst>
          <pc:docMk/>
          <pc:sldMk cId="2368897512" sldId="479"/>
        </pc:sldMkLst>
      </pc:sldChg>
      <pc:sldChg chg="del">
        <pc:chgData name="Michael Morgan" userId="23bde1485fb770e0" providerId="Windows Live" clId="Web-{6279896D-2AA9-4428-AF1F-B4D7305C04A8}" dt="2018-08-20T04:42:52.343" v="14"/>
        <pc:sldMkLst>
          <pc:docMk/>
          <pc:sldMk cId="1349086244" sldId="480"/>
        </pc:sldMkLst>
      </pc:sldChg>
      <pc:sldChg chg="del">
        <pc:chgData name="Michael Morgan" userId="23bde1485fb770e0" providerId="Windows Live" clId="Web-{6279896D-2AA9-4428-AF1F-B4D7305C04A8}" dt="2018-08-20T04:42:52.343" v="13"/>
        <pc:sldMkLst>
          <pc:docMk/>
          <pc:sldMk cId="389202905" sldId="481"/>
        </pc:sldMkLst>
      </pc:sldChg>
      <pc:sldChg chg="del">
        <pc:chgData name="Michael Morgan" userId="23bde1485fb770e0" providerId="Windows Live" clId="Web-{6279896D-2AA9-4428-AF1F-B4D7305C04A8}" dt="2018-08-20T04:42:52.421" v="53"/>
        <pc:sldMkLst>
          <pc:docMk/>
          <pc:sldMk cId="3670095857" sldId="482"/>
        </pc:sldMkLst>
      </pc:sldChg>
      <pc:sldChg chg="del">
        <pc:chgData name="Michael Morgan" userId="23bde1485fb770e0" providerId="Windows Live" clId="Web-{6279896D-2AA9-4428-AF1F-B4D7305C04A8}" dt="2018-08-20T04:42:52.421" v="55"/>
        <pc:sldMkLst>
          <pc:docMk/>
          <pc:sldMk cId="3120030391" sldId="483"/>
        </pc:sldMkLst>
      </pc:sldChg>
      <pc:sldChg chg="del">
        <pc:chgData name="Michael Morgan" userId="23bde1485fb770e0" providerId="Windows Live" clId="Web-{6279896D-2AA9-4428-AF1F-B4D7305C04A8}" dt="2018-08-20T04:42:52.343" v="12"/>
        <pc:sldMkLst>
          <pc:docMk/>
          <pc:sldMk cId="2030287192" sldId="484"/>
        </pc:sldMkLst>
      </pc:sldChg>
      <pc:sldChg chg="del">
        <pc:chgData name="Michael Morgan" userId="23bde1485fb770e0" providerId="Windows Live" clId="Web-{6279896D-2AA9-4428-AF1F-B4D7305C04A8}" dt="2018-08-20T04:42:52.327" v="7"/>
        <pc:sldMkLst>
          <pc:docMk/>
          <pc:sldMk cId="4081379112" sldId="485"/>
        </pc:sldMkLst>
      </pc:sldChg>
      <pc:sldChg chg="del">
        <pc:chgData name="Michael Morgan" userId="23bde1485fb770e0" providerId="Windows Live" clId="Web-{6279896D-2AA9-4428-AF1F-B4D7305C04A8}" dt="2018-08-20T04:42:52.343" v="8"/>
        <pc:sldMkLst>
          <pc:docMk/>
          <pc:sldMk cId="1079566384" sldId="486"/>
        </pc:sldMkLst>
      </pc:sldChg>
      <pc:sldChg chg="del">
        <pc:chgData name="Michael Morgan" userId="23bde1485fb770e0" providerId="Windows Live" clId="Web-{6279896D-2AA9-4428-AF1F-B4D7305C04A8}" dt="2018-08-20T04:42:52.343" v="10"/>
        <pc:sldMkLst>
          <pc:docMk/>
          <pc:sldMk cId="3557426068" sldId="487"/>
        </pc:sldMkLst>
      </pc:sldChg>
      <pc:sldChg chg="del">
        <pc:chgData name="Michael Morgan" userId="23bde1485fb770e0" providerId="Windows Live" clId="Web-{6279896D-2AA9-4428-AF1F-B4D7305C04A8}" dt="2018-08-20T04:42:52.421" v="54"/>
        <pc:sldMkLst>
          <pc:docMk/>
          <pc:sldMk cId="3698640083" sldId="488"/>
        </pc:sldMkLst>
      </pc:sldChg>
      <pc:sldChg chg="del">
        <pc:chgData name="Michael Morgan" userId="23bde1485fb770e0" providerId="Windows Live" clId="Web-{6279896D-2AA9-4428-AF1F-B4D7305C04A8}" dt="2018-08-20T04:42:52.390" v="43"/>
        <pc:sldMkLst>
          <pc:docMk/>
          <pc:sldMk cId="682444240" sldId="490"/>
        </pc:sldMkLst>
      </pc:sldChg>
      <pc:sldChg chg="del">
        <pc:chgData name="Michael Morgan" userId="23bde1485fb770e0" providerId="Windows Live" clId="Web-{6279896D-2AA9-4428-AF1F-B4D7305C04A8}" dt="2018-08-20T04:42:52.390" v="42"/>
        <pc:sldMkLst>
          <pc:docMk/>
          <pc:sldMk cId="3596464224" sldId="491"/>
        </pc:sldMkLst>
      </pc:sldChg>
      <pc:sldChg chg="del">
        <pc:chgData name="Michael Morgan" userId="23bde1485fb770e0" providerId="Windows Live" clId="Web-{6279896D-2AA9-4428-AF1F-B4D7305C04A8}" dt="2018-08-20T04:42:54.203" v="94"/>
        <pc:sldMkLst>
          <pc:docMk/>
          <pc:sldMk cId="3234647232" sldId="494"/>
        </pc:sldMkLst>
      </pc:sldChg>
      <pc:sldChg chg="del">
        <pc:chgData name="Michael Morgan" userId="23bde1485fb770e0" providerId="Windows Live" clId="Web-{6279896D-2AA9-4428-AF1F-B4D7305C04A8}" dt="2018-08-20T04:42:54.187" v="90"/>
        <pc:sldMkLst>
          <pc:docMk/>
          <pc:sldMk cId="0" sldId="495"/>
        </pc:sldMkLst>
      </pc:sldChg>
      <pc:sldChg chg="del">
        <pc:chgData name="Michael Morgan" userId="23bde1485fb770e0" providerId="Windows Live" clId="Web-{6279896D-2AA9-4428-AF1F-B4D7305C04A8}" dt="2018-08-20T04:42:54.187" v="89"/>
        <pc:sldMkLst>
          <pc:docMk/>
          <pc:sldMk cId="0" sldId="496"/>
        </pc:sldMkLst>
      </pc:sldChg>
      <pc:sldChg chg="del">
        <pc:chgData name="Michael Morgan" userId="23bde1485fb770e0" providerId="Windows Live" clId="Web-{6279896D-2AA9-4428-AF1F-B4D7305C04A8}" dt="2018-08-20T04:42:54.218" v="106"/>
        <pc:sldMkLst>
          <pc:docMk/>
          <pc:sldMk cId="0" sldId="497"/>
        </pc:sldMkLst>
      </pc:sldChg>
      <pc:sldChg chg="del">
        <pc:chgData name="Michael Morgan" userId="23bde1485fb770e0" providerId="Windows Live" clId="Web-{6279896D-2AA9-4428-AF1F-B4D7305C04A8}" dt="2018-08-20T04:42:52.421" v="52"/>
        <pc:sldMkLst>
          <pc:docMk/>
          <pc:sldMk cId="3680536758" sldId="498"/>
        </pc:sldMkLst>
      </pc:sldChg>
      <pc:sldChg chg="del">
        <pc:chgData name="Michael Morgan" userId="23bde1485fb770e0" providerId="Windows Live" clId="Web-{6279896D-2AA9-4428-AF1F-B4D7305C04A8}" dt="2018-08-20T04:42:54.203" v="96"/>
        <pc:sldMkLst>
          <pc:docMk/>
          <pc:sldMk cId="2615581139" sldId="499"/>
        </pc:sldMkLst>
      </pc:sldChg>
      <pc:sldChg chg="del">
        <pc:chgData name="Michael Morgan" userId="23bde1485fb770e0" providerId="Windows Live" clId="Web-{6279896D-2AA9-4428-AF1F-B4D7305C04A8}" dt="2018-08-20T04:42:54.280" v="130"/>
        <pc:sldMkLst>
          <pc:docMk/>
          <pc:sldMk cId="0" sldId="500"/>
        </pc:sldMkLst>
      </pc:sldChg>
      <pc:sldChg chg="del">
        <pc:chgData name="Michael Morgan" userId="23bde1485fb770e0" providerId="Windows Live" clId="Web-{6279896D-2AA9-4428-AF1F-B4D7305C04A8}" dt="2018-08-20T04:42:54.265" v="129"/>
        <pc:sldMkLst>
          <pc:docMk/>
          <pc:sldMk cId="3924549083" sldId="501"/>
        </pc:sldMkLst>
      </pc:sldChg>
      <pc:sldChg chg="del">
        <pc:chgData name="Michael Morgan" userId="23bde1485fb770e0" providerId="Windows Live" clId="Web-{6279896D-2AA9-4428-AF1F-B4D7305C04A8}" dt="2018-08-20T04:42:54.265" v="128"/>
        <pc:sldMkLst>
          <pc:docMk/>
          <pc:sldMk cId="0" sldId="502"/>
        </pc:sldMkLst>
      </pc:sldChg>
      <pc:sldChg chg="del">
        <pc:chgData name="Michael Morgan" userId="23bde1485fb770e0" providerId="Windows Live" clId="Web-{6279896D-2AA9-4428-AF1F-B4D7305C04A8}" dt="2018-08-20T04:42:54.249" v="127"/>
        <pc:sldMkLst>
          <pc:docMk/>
          <pc:sldMk cId="0" sldId="503"/>
        </pc:sldMkLst>
      </pc:sldChg>
      <pc:sldChg chg="del">
        <pc:chgData name="Michael Morgan" userId="23bde1485fb770e0" providerId="Windows Live" clId="Web-{6279896D-2AA9-4428-AF1F-B4D7305C04A8}" dt="2018-08-20T04:42:54.249" v="126"/>
        <pc:sldMkLst>
          <pc:docMk/>
          <pc:sldMk cId="0" sldId="505"/>
        </pc:sldMkLst>
      </pc:sldChg>
      <pc:sldChg chg="del">
        <pc:chgData name="Michael Morgan" userId="23bde1485fb770e0" providerId="Windows Live" clId="Web-{6279896D-2AA9-4428-AF1F-B4D7305C04A8}" dt="2018-08-20T04:42:54.249" v="125"/>
        <pc:sldMkLst>
          <pc:docMk/>
          <pc:sldMk cId="0" sldId="506"/>
        </pc:sldMkLst>
      </pc:sldChg>
      <pc:sldChg chg="del">
        <pc:chgData name="Michael Morgan" userId="23bde1485fb770e0" providerId="Windows Live" clId="Web-{6279896D-2AA9-4428-AF1F-B4D7305C04A8}" dt="2018-08-20T04:42:54.249" v="123"/>
        <pc:sldMkLst>
          <pc:docMk/>
          <pc:sldMk cId="0" sldId="507"/>
        </pc:sldMkLst>
      </pc:sldChg>
      <pc:sldChg chg="del">
        <pc:chgData name="Michael Morgan" userId="23bde1485fb770e0" providerId="Windows Live" clId="Web-{6279896D-2AA9-4428-AF1F-B4D7305C04A8}" dt="2018-08-20T04:42:54.249" v="124"/>
        <pc:sldMkLst>
          <pc:docMk/>
          <pc:sldMk cId="0" sldId="508"/>
        </pc:sldMkLst>
      </pc:sldChg>
      <pc:sldChg chg="del">
        <pc:chgData name="Michael Morgan" userId="23bde1485fb770e0" providerId="Windows Live" clId="Web-{6279896D-2AA9-4428-AF1F-B4D7305C04A8}" dt="2018-08-20T04:42:54.233" v="116"/>
        <pc:sldMkLst>
          <pc:docMk/>
          <pc:sldMk cId="0" sldId="509"/>
        </pc:sldMkLst>
      </pc:sldChg>
      <pc:sldChg chg="del">
        <pc:chgData name="Michael Morgan" userId="23bde1485fb770e0" providerId="Windows Live" clId="Web-{6279896D-2AA9-4428-AF1F-B4D7305C04A8}" dt="2018-08-20T04:42:54.233" v="113"/>
        <pc:sldMkLst>
          <pc:docMk/>
          <pc:sldMk cId="0" sldId="510"/>
        </pc:sldMkLst>
      </pc:sldChg>
      <pc:sldChg chg="del">
        <pc:chgData name="Michael Morgan" userId="23bde1485fb770e0" providerId="Windows Live" clId="Web-{6279896D-2AA9-4428-AF1F-B4D7305C04A8}" dt="2018-08-20T04:42:54.233" v="112"/>
        <pc:sldMkLst>
          <pc:docMk/>
          <pc:sldMk cId="0" sldId="511"/>
        </pc:sldMkLst>
      </pc:sldChg>
      <pc:sldChg chg="del">
        <pc:chgData name="Michael Morgan" userId="23bde1485fb770e0" providerId="Windows Live" clId="Web-{6279896D-2AA9-4428-AF1F-B4D7305C04A8}" dt="2018-08-20T04:42:54.233" v="111"/>
        <pc:sldMkLst>
          <pc:docMk/>
          <pc:sldMk cId="0" sldId="512"/>
        </pc:sldMkLst>
      </pc:sldChg>
      <pc:sldChg chg="del">
        <pc:chgData name="Michael Morgan" userId="23bde1485fb770e0" providerId="Windows Live" clId="Web-{6279896D-2AA9-4428-AF1F-B4D7305C04A8}" dt="2018-08-20T04:42:54.233" v="110"/>
        <pc:sldMkLst>
          <pc:docMk/>
          <pc:sldMk cId="0" sldId="513"/>
        </pc:sldMkLst>
      </pc:sldChg>
      <pc:sldChg chg="del">
        <pc:chgData name="Michael Morgan" userId="23bde1485fb770e0" providerId="Windows Live" clId="Web-{6279896D-2AA9-4428-AF1F-B4D7305C04A8}" dt="2018-08-20T04:42:52.405" v="51"/>
        <pc:sldMkLst>
          <pc:docMk/>
          <pc:sldMk cId="3094489875" sldId="536"/>
        </pc:sldMkLst>
      </pc:sldChg>
      <pc:sldChg chg="del">
        <pc:chgData name="Michael Morgan" userId="23bde1485fb770e0" providerId="Windows Live" clId="Web-{6279896D-2AA9-4428-AF1F-B4D7305C04A8}" dt="2018-08-20T04:42:52.405" v="50"/>
        <pc:sldMkLst>
          <pc:docMk/>
          <pc:sldMk cId="3552980815" sldId="537"/>
        </pc:sldMkLst>
      </pc:sldChg>
      <pc:sldChg chg="del">
        <pc:chgData name="Michael Morgan" userId="23bde1485fb770e0" providerId="Windows Live" clId="Web-{6279896D-2AA9-4428-AF1F-B4D7305C04A8}" dt="2018-08-20T04:42:52.390" v="49"/>
        <pc:sldMkLst>
          <pc:docMk/>
          <pc:sldMk cId="3333059423" sldId="538"/>
        </pc:sldMkLst>
      </pc:sldChg>
      <pc:sldChg chg="del">
        <pc:chgData name="Michael Morgan" userId="23bde1485fb770e0" providerId="Windows Live" clId="Web-{6279896D-2AA9-4428-AF1F-B4D7305C04A8}" dt="2018-08-20T04:42:52.390" v="48"/>
        <pc:sldMkLst>
          <pc:docMk/>
          <pc:sldMk cId="1327301423" sldId="539"/>
        </pc:sldMkLst>
      </pc:sldChg>
      <pc:sldChg chg="del">
        <pc:chgData name="Michael Morgan" userId="23bde1485fb770e0" providerId="Windows Live" clId="Web-{6279896D-2AA9-4428-AF1F-B4D7305C04A8}" dt="2018-08-20T04:42:52.390" v="47"/>
        <pc:sldMkLst>
          <pc:docMk/>
          <pc:sldMk cId="2617241447" sldId="540"/>
        </pc:sldMkLst>
      </pc:sldChg>
      <pc:sldChg chg="del">
        <pc:chgData name="Michael Morgan" userId="23bde1485fb770e0" providerId="Windows Live" clId="Web-{6279896D-2AA9-4428-AF1F-B4D7305C04A8}" dt="2018-08-20T04:42:52.390" v="46"/>
        <pc:sldMkLst>
          <pc:docMk/>
          <pc:sldMk cId="2822962373" sldId="541"/>
        </pc:sldMkLst>
      </pc:sldChg>
      <pc:sldChg chg="del">
        <pc:chgData name="Michael Morgan" userId="23bde1485fb770e0" providerId="Windows Live" clId="Web-{6279896D-2AA9-4428-AF1F-B4D7305C04A8}" dt="2018-08-20T04:42:52.390" v="45"/>
        <pc:sldMkLst>
          <pc:docMk/>
          <pc:sldMk cId="4129486329" sldId="542"/>
        </pc:sldMkLst>
      </pc:sldChg>
      <pc:sldChg chg="del">
        <pc:chgData name="Michael Morgan" userId="23bde1485fb770e0" providerId="Windows Live" clId="Web-{6279896D-2AA9-4428-AF1F-B4D7305C04A8}" dt="2018-08-20T04:42:52.390" v="44"/>
        <pc:sldMkLst>
          <pc:docMk/>
          <pc:sldMk cId="3283784581" sldId="543"/>
        </pc:sldMkLst>
      </pc:sldChg>
      <pc:sldChg chg="del">
        <pc:chgData name="Michael Morgan" userId="23bde1485fb770e0" providerId="Windows Live" clId="Web-{6279896D-2AA9-4428-AF1F-B4D7305C04A8}" dt="2018-08-20T04:42:52.374" v="41"/>
        <pc:sldMkLst>
          <pc:docMk/>
          <pc:sldMk cId="3413392345" sldId="544"/>
        </pc:sldMkLst>
      </pc:sldChg>
      <pc:sldChg chg="del">
        <pc:chgData name="Michael Morgan" userId="23bde1485fb770e0" providerId="Windows Live" clId="Web-{6279896D-2AA9-4428-AF1F-B4D7305C04A8}" dt="2018-08-20T04:42:52.374" v="40"/>
        <pc:sldMkLst>
          <pc:docMk/>
          <pc:sldMk cId="1931496159" sldId="545"/>
        </pc:sldMkLst>
      </pc:sldChg>
      <pc:sldChg chg="del">
        <pc:chgData name="Michael Morgan" userId="23bde1485fb770e0" providerId="Windows Live" clId="Web-{6279896D-2AA9-4428-AF1F-B4D7305C04A8}" dt="2018-08-20T04:42:52.374" v="36"/>
        <pc:sldMkLst>
          <pc:docMk/>
          <pc:sldMk cId="810713321" sldId="546"/>
        </pc:sldMkLst>
      </pc:sldChg>
      <pc:sldChg chg="del">
        <pc:chgData name="Michael Morgan" userId="23bde1485fb770e0" providerId="Windows Live" clId="Web-{6279896D-2AA9-4428-AF1F-B4D7305C04A8}" dt="2018-08-20T04:42:52.374" v="35"/>
        <pc:sldMkLst>
          <pc:docMk/>
          <pc:sldMk cId="4192154731" sldId="547"/>
        </pc:sldMkLst>
      </pc:sldChg>
      <pc:sldChg chg="del">
        <pc:chgData name="Michael Morgan" userId="23bde1485fb770e0" providerId="Windows Live" clId="Web-{6279896D-2AA9-4428-AF1F-B4D7305C04A8}" dt="2018-08-20T04:42:52.374" v="33"/>
        <pc:sldMkLst>
          <pc:docMk/>
          <pc:sldMk cId="2233311281" sldId="548"/>
        </pc:sldMkLst>
      </pc:sldChg>
      <pc:sldChg chg="del">
        <pc:chgData name="Michael Morgan" userId="23bde1485fb770e0" providerId="Windows Live" clId="Web-{6279896D-2AA9-4428-AF1F-B4D7305C04A8}" dt="2018-08-20T04:42:52.358" v="30"/>
        <pc:sldMkLst>
          <pc:docMk/>
          <pc:sldMk cId="3770469781" sldId="549"/>
        </pc:sldMkLst>
      </pc:sldChg>
      <pc:sldChg chg="del">
        <pc:chgData name="Michael Morgan" userId="23bde1485fb770e0" providerId="Windows Live" clId="Web-{6279896D-2AA9-4428-AF1F-B4D7305C04A8}" dt="2018-08-20T04:42:52.358" v="29"/>
        <pc:sldMkLst>
          <pc:docMk/>
          <pc:sldMk cId="4018362339" sldId="550"/>
        </pc:sldMkLst>
      </pc:sldChg>
      <pc:sldChg chg="del">
        <pc:chgData name="Michael Morgan" userId="23bde1485fb770e0" providerId="Windows Live" clId="Web-{6279896D-2AA9-4428-AF1F-B4D7305C04A8}" dt="2018-08-20T04:42:52.358" v="28"/>
        <pc:sldMkLst>
          <pc:docMk/>
          <pc:sldMk cId="3643241522" sldId="551"/>
        </pc:sldMkLst>
      </pc:sldChg>
      <pc:sldChg chg="del">
        <pc:chgData name="Michael Morgan" userId="23bde1485fb770e0" providerId="Windows Live" clId="Web-{6279896D-2AA9-4428-AF1F-B4D7305C04A8}" dt="2018-08-20T04:42:52.358" v="27"/>
        <pc:sldMkLst>
          <pc:docMk/>
          <pc:sldMk cId="3544653320" sldId="552"/>
        </pc:sldMkLst>
      </pc:sldChg>
      <pc:sldChg chg="del">
        <pc:chgData name="Michael Morgan" userId="23bde1485fb770e0" providerId="Windows Live" clId="Web-{6279896D-2AA9-4428-AF1F-B4D7305C04A8}" dt="2018-08-20T04:42:52.358" v="26"/>
        <pc:sldMkLst>
          <pc:docMk/>
          <pc:sldMk cId="3961880196" sldId="553"/>
        </pc:sldMkLst>
      </pc:sldChg>
      <pc:sldChg chg="del">
        <pc:chgData name="Michael Morgan" userId="23bde1485fb770e0" providerId="Windows Live" clId="Web-{6279896D-2AA9-4428-AF1F-B4D7305C04A8}" dt="2018-08-20T04:42:52.358" v="25"/>
        <pc:sldMkLst>
          <pc:docMk/>
          <pc:sldMk cId="2518747873" sldId="554"/>
        </pc:sldMkLst>
      </pc:sldChg>
      <pc:sldChg chg="del">
        <pc:chgData name="Michael Morgan" userId="23bde1485fb770e0" providerId="Windows Live" clId="Web-{6279896D-2AA9-4428-AF1F-B4D7305C04A8}" dt="2018-08-20T04:42:52.358" v="24"/>
        <pc:sldMkLst>
          <pc:docMk/>
          <pc:sldMk cId="2927907286" sldId="555"/>
        </pc:sldMkLst>
      </pc:sldChg>
      <pc:sldChg chg="del">
        <pc:chgData name="Michael Morgan" userId="23bde1485fb770e0" providerId="Windows Live" clId="Web-{6279896D-2AA9-4428-AF1F-B4D7305C04A8}" dt="2018-08-20T04:42:52.358" v="23"/>
        <pc:sldMkLst>
          <pc:docMk/>
          <pc:sldMk cId="1440438087" sldId="556"/>
        </pc:sldMkLst>
      </pc:sldChg>
      <pc:sldChg chg="del">
        <pc:chgData name="Michael Morgan" userId="23bde1485fb770e0" providerId="Windows Live" clId="Web-{6279896D-2AA9-4428-AF1F-B4D7305C04A8}" dt="2018-08-20T04:42:52.358" v="22"/>
        <pc:sldMkLst>
          <pc:docMk/>
          <pc:sldMk cId="192237732" sldId="557"/>
        </pc:sldMkLst>
      </pc:sldChg>
      <pc:sldChg chg="del">
        <pc:chgData name="Michael Morgan" userId="23bde1485fb770e0" providerId="Windows Live" clId="Web-{6279896D-2AA9-4428-AF1F-B4D7305C04A8}" dt="2018-08-20T04:42:52.343" v="19"/>
        <pc:sldMkLst>
          <pc:docMk/>
          <pc:sldMk cId="3176937538" sldId="562"/>
        </pc:sldMkLst>
      </pc:sldChg>
      <pc:sldChg chg="del">
        <pc:chgData name="Michael Morgan" userId="23bde1485fb770e0" providerId="Windows Live" clId="Web-{6279896D-2AA9-4428-AF1F-B4D7305C04A8}" dt="2018-08-20T04:42:52.343" v="18"/>
        <pc:sldMkLst>
          <pc:docMk/>
          <pc:sldMk cId="1408027178" sldId="563"/>
        </pc:sldMkLst>
      </pc:sldChg>
      <pc:sldChg chg="del">
        <pc:chgData name="Michael Morgan" userId="23bde1485fb770e0" providerId="Windows Live" clId="Web-{6279896D-2AA9-4428-AF1F-B4D7305C04A8}" dt="2018-08-20T04:42:52.343" v="21"/>
        <pc:sldMkLst>
          <pc:docMk/>
          <pc:sldMk cId="2999891989" sldId="564"/>
        </pc:sldMkLst>
      </pc:sldChg>
      <pc:sldChg chg="del">
        <pc:chgData name="Michael Morgan" userId="23bde1485fb770e0" providerId="Windows Live" clId="Web-{6279896D-2AA9-4428-AF1F-B4D7305C04A8}" dt="2018-08-20T04:42:52.343" v="20"/>
        <pc:sldMkLst>
          <pc:docMk/>
          <pc:sldMk cId="1347150630" sldId="565"/>
        </pc:sldMkLst>
      </pc:sldChg>
      <pc:sldChg chg="del">
        <pc:chgData name="Michael Morgan" userId="23bde1485fb770e0" providerId="Windows Live" clId="Web-{6279896D-2AA9-4428-AF1F-B4D7305C04A8}" dt="2018-08-20T04:42:52.343" v="17"/>
        <pc:sldMkLst>
          <pc:docMk/>
          <pc:sldMk cId="3970032892" sldId="566"/>
        </pc:sldMkLst>
      </pc:sldChg>
      <pc:sldChg chg="del">
        <pc:chgData name="Michael Morgan" userId="23bde1485fb770e0" providerId="Windows Live" clId="Web-{6279896D-2AA9-4428-AF1F-B4D7305C04A8}" dt="2018-08-20T04:42:52.343" v="16"/>
        <pc:sldMkLst>
          <pc:docMk/>
          <pc:sldMk cId="1641884514" sldId="567"/>
        </pc:sldMkLst>
      </pc:sldChg>
      <pc:sldChg chg="del">
        <pc:chgData name="Michael Morgan" userId="23bde1485fb770e0" providerId="Windows Live" clId="Web-{6279896D-2AA9-4428-AF1F-B4D7305C04A8}" dt="2018-08-20T04:42:52.343" v="15"/>
        <pc:sldMkLst>
          <pc:docMk/>
          <pc:sldMk cId="3989794054" sldId="568"/>
        </pc:sldMkLst>
      </pc:sldChg>
      <pc:sldChg chg="del">
        <pc:chgData name="Michael Morgan" userId="23bde1485fb770e0" providerId="Windows Live" clId="Web-{6279896D-2AA9-4428-AF1F-B4D7305C04A8}" dt="2018-08-20T04:42:52.343" v="11"/>
        <pc:sldMkLst>
          <pc:docMk/>
          <pc:sldMk cId="1891003185" sldId="569"/>
        </pc:sldMkLst>
      </pc:sldChg>
      <pc:sldChg chg="del">
        <pc:chgData name="Michael Morgan" userId="23bde1485fb770e0" providerId="Windows Live" clId="Web-{6279896D-2AA9-4428-AF1F-B4D7305C04A8}" dt="2018-08-20T04:42:52.343" v="9"/>
        <pc:sldMkLst>
          <pc:docMk/>
          <pc:sldMk cId="2095776043" sldId="570"/>
        </pc:sldMkLst>
      </pc:sldChg>
      <pc:sldChg chg="del">
        <pc:chgData name="Michael Morgan" userId="23bde1485fb770e0" providerId="Windows Live" clId="Web-{6279896D-2AA9-4428-AF1F-B4D7305C04A8}" dt="2018-08-20T04:42:52.327" v="6"/>
        <pc:sldMkLst>
          <pc:docMk/>
          <pc:sldMk cId="3967342127" sldId="571"/>
        </pc:sldMkLst>
      </pc:sldChg>
      <pc:sldChg chg="del">
        <pc:chgData name="Michael Morgan" userId="23bde1485fb770e0" providerId="Windows Live" clId="Web-{6279896D-2AA9-4428-AF1F-B4D7305C04A8}" dt="2018-08-20T04:42:52.327" v="5"/>
        <pc:sldMkLst>
          <pc:docMk/>
          <pc:sldMk cId="1249990325" sldId="572"/>
        </pc:sldMkLst>
      </pc:sldChg>
      <pc:sldChg chg="del">
        <pc:chgData name="Michael Morgan" userId="23bde1485fb770e0" providerId="Windows Live" clId="Web-{6279896D-2AA9-4428-AF1F-B4D7305C04A8}" dt="2018-08-20T04:42:52.327" v="4"/>
        <pc:sldMkLst>
          <pc:docMk/>
          <pc:sldMk cId="499355360" sldId="573"/>
        </pc:sldMkLst>
      </pc:sldChg>
      <pc:sldChg chg="del">
        <pc:chgData name="Michael Morgan" userId="23bde1485fb770e0" providerId="Windows Live" clId="Web-{6279896D-2AA9-4428-AF1F-B4D7305C04A8}" dt="2018-08-20T04:42:52.327" v="3"/>
        <pc:sldMkLst>
          <pc:docMk/>
          <pc:sldMk cId="3128458740" sldId="574"/>
        </pc:sldMkLst>
      </pc:sldChg>
      <pc:sldChg chg="del">
        <pc:chgData name="Michael Morgan" userId="23bde1485fb770e0" providerId="Windows Live" clId="Web-{6279896D-2AA9-4428-AF1F-B4D7305C04A8}" dt="2018-08-20T04:42:52.327" v="2"/>
        <pc:sldMkLst>
          <pc:docMk/>
          <pc:sldMk cId="3789923444" sldId="575"/>
        </pc:sldMkLst>
      </pc:sldChg>
      <pc:sldChg chg="del">
        <pc:chgData name="Michael Morgan" userId="23bde1485fb770e0" providerId="Windows Live" clId="Web-{6279896D-2AA9-4428-AF1F-B4D7305C04A8}" dt="2018-08-20T04:42:52.327" v="1"/>
        <pc:sldMkLst>
          <pc:docMk/>
          <pc:sldMk cId="3826239602" sldId="576"/>
        </pc:sldMkLst>
      </pc:sldChg>
      <pc:sldChg chg="del">
        <pc:chgData name="Michael Morgan" userId="23bde1485fb770e0" providerId="Windows Live" clId="Web-{6279896D-2AA9-4428-AF1F-B4D7305C04A8}" dt="2018-08-20T04:42:52.233" v="0"/>
        <pc:sldMkLst>
          <pc:docMk/>
          <pc:sldMk cId="1862785827" sldId="577"/>
        </pc:sldMkLst>
      </pc:sldChg>
      <pc:sldChg chg="del">
        <pc:chgData name="Michael Morgan" userId="23bde1485fb770e0" providerId="Windows Live" clId="Web-{6279896D-2AA9-4428-AF1F-B4D7305C04A8}" dt="2018-08-20T04:42:54.280" v="131"/>
        <pc:sldMkLst>
          <pc:docMk/>
          <pc:sldMk cId="3611249808" sldId="578"/>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filer\project\s1171292\Work%20Notes\Groundbirch\Rangeland%20Pricing%20Sensitivity(for%20present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iler\project\s1171292\Work%20Notes\Groundbirch\Rangeland%20Pricing%20Sensitivity(for%20presentat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Groundbirch</a:t>
            </a:r>
            <a:r>
              <a:rPr lang="en-US" baseline="0"/>
              <a:t> Base Case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8443997691777886E-2"/>
          <c:y val="0.15169734151329242"/>
          <c:w val="0.87776753969583587"/>
          <c:h val="0.70023433498563281"/>
        </c:manualLayout>
      </c:layout>
      <c:barChart>
        <c:barDir val="bar"/>
        <c:grouping val="clustered"/>
        <c:varyColors val="0"/>
        <c:ser>
          <c:idx val="0"/>
          <c:order val="0"/>
          <c:tx>
            <c:v>NPV/Rev./Cost</c:v>
          </c:tx>
          <c:spPr>
            <a:solidFill>
              <a:schemeClr val="accent2"/>
            </a:solidFill>
            <a:ln>
              <a:noFill/>
            </a:ln>
            <a:effectLst/>
          </c:spPr>
          <c:invertIfNegative val="0"/>
          <c:dLbls>
            <c:dLbl>
              <c:idx val="5"/>
              <c:layout>
                <c:manualLayout>
                  <c:x val="-0.1323877068557919"/>
                  <c:y val="1.3564192262319544E-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499646320805644"/>
                      <c:h val="6.1963943121543838E-2"/>
                    </c:manualLayout>
                  </c15:layout>
                </c:ext>
                <c:ext xmlns:c16="http://schemas.microsoft.com/office/drawing/2014/chart" uri="{C3380CC4-5D6E-409C-BE32-E72D297353CC}">
                  <c16:uniqueId val="{00000000-2A21-4E04-8734-FEEADBB540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'Base Case'!$A$2:$A$10</c:f>
              <c:strCache>
                <c:ptCount val="9"/>
                <c:pt idx="0">
                  <c:v>Gas Revenue</c:v>
                </c:pt>
                <c:pt idx="1">
                  <c:v>Liquid Revenue</c:v>
                </c:pt>
                <c:pt idx="2">
                  <c:v>Royalty</c:v>
                </c:pt>
                <c:pt idx="3">
                  <c:v>Operating Cost</c:v>
                </c:pt>
                <c:pt idx="4">
                  <c:v>Capital Cost </c:v>
                </c:pt>
                <c:pt idx="5">
                  <c:v>Abandonment &amp; Reclamation</c:v>
                </c:pt>
                <c:pt idx="6">
                  <c:v>Total</c:v>
                </c:pt>
                <c:pt idx="7">
                  <c:v>10% ROR</c:v>
                </c:pt>
                <c:pt idx="8">
                  <c:v>20% ROR</c:v>
                </c:pt>
              </c:strCache>
            </c:strRef>
          </c:cat>
          <c:val>
            <c:numRef>
              <c:f>'Base Case'!$B$2:$B$10</c:f>
              <c:numCache>
                <c:formatCode>#,##0</c:formatCode>
                <c:ptCount val="9"/>
                <c:pt idx="0">
                  <c:v>29841</c:v>
                </c:pt>
                <c:pt idx="1">
                  <c:v>9909</c:v>
                </c:pt>
                <c:pt idx="2">
                  <c:v>-7247</c:v>
                </c:pt>
                <c:pt idx="3">
                  <c:v>-12643</c:v>
                </c:pt>
                <c:pt idx="4">
                  <c:v>-8105</c:v>
                </c:pt>
                <c:pt idx="5">
                  <c:v>-381</c:v>
                </c:pt>
                <c:pt idx="6">
                  <c:v>11374</c:v>
                </c:pt>
                <c:pt idx="7">
                  <c:v>1342</c:v>
                </c:pt>
                <c:pt idx="8">
                  <c:v>265</c:v>
                </c:pt>
              </c:numCache>
            </c:numRef>
          </c:val>
          <c:extLst>
            <c:ext xmlns:c16="http://schemas.microsoft.com/office/drawing/2014/chart" uri="{C3380CC4-5D6E-409C-BE32-E72D297353CC}">
              <c16:uniqueId val="{00000001-2A21-4E04-8734-FEEADBB54077}"/>
            </c:ext>
          </c:extLst>
        </c:ser>
        <c:dLbls>
          <c:dLblPos val="outEnd"/>
          <c:showLegendKey val="0"/>
          <c:showVal val="1"/>
          <c:showCatName val="0"/>
          <c:showSerName val="0"/>
          <c:showPercent val="0"/>
          <c:showBubbleSize val="0"/>
        </c:dLbls>
        <c:gapWidth val="182"/>
        <c:axId val="386289904"/>
        <c:axId val="232762544"/>
      </c:barChart>
      <c:catAx>
        <c:axId val="38628990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762544"/>
        <c:crosses val="autoZero"/>
        <c:auto val="1"/>
        <c:lblAlgn val="ctr"/>
        <c:lblOffset val="100"/>
        <c:noMultiLvlLbl val="0"/>
      </c:catAx>
      <c:valAx>
        <c:axId val="232762544"/>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$MM</a:t>
                </a:r>
              </a:p>
            </c:rich>
          </c:tx>
          <c:layout>
            <c:manualLayout>
              <c:xMode val="edge"/>
              <c:yMode val="edge"/>
              <c:x val="0.48379348857988497"/>
              <c:y val="0.9228289696422525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6289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ROR</a:t>
            </a:r>
            <a:r>
              <a:rPr lang="en-US" baseline="0"/>
              <a:t> VS Pricing Scenario  (AECO $CAD/mmbtu)</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'Scenario R'!$J$67:$J$69</c:f>
              <c:numCache>
                <c:formatCode>General</c:formatCode>
                <c:ptCount val="3"/>
                <c:pt idx="0">
                  <c:v>2</c:v>
                </c:pt>
                <c:pt idx="1">
                  <c:v>3</c:v>
                </c:pt>
                <c:pt idx="2">
                  <c:v>4</c:v>
                </c:pt>
              </c:numCache>
            </c:numRef>
          </c:xVal>
          <c:yVal>
            <c:numRef>
              <c:f>'Scenario R'!$K$67:$K$69</c:f>
              <c:numCache>
                <c:formatCode>General</c:formatCode>
                <c:ptCount val="3"/>
                <c:pt idx="0">
                  <c:v>6</c:v>
                </c:pt>
                <c:pt idx="1">
                  <c:v>24</c:v>
                </c:pt>
                <c:pt idx="2">
                  <c:v>65</c:v>
                </c:pt>
              </c:numCache>
            </c:numRef>
          </c:yVal>
          <c:smooth val="0"/>
          <c:extLst>
            <c:ext xmlns:c16="http://schemas.microsoft.com/office/drawing/2014/chart" uri="{C3380CC4-5D6E-409C-BE32-E72D297353CC}">
              <c16:uniqueId val="{00000000-67D0-4C51-B251-59730261E178}"/>
            </c:ext>
          </c:extLst>
        </c:ser>
        <c:dLbls>
          <c:dLblPos val="t"/>
          <c:showLegendKey val="0"/>
          <c:showVal val="1"/>
          <c:showCatName val="0"/>
          <c:showSerName val="0"/>
          <c:showPercent val="0"/>
          <c:showBubbleSize val="0"/>
        </c:dLbls>
        <c:axId val="442468896"/>
        <c:axId val="139854160"/>
      </c:scatterChart>
      <c:valAx>
        <c:axId val="4424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AECO</a:t>
                </a:r>
                <a:r>
                  <a:rPr lang="en-US" baseline="0"/>
                  <a:t> $CAD/mmbtu Pricing Scenario</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854160"/>
        <c:crosses val="autoZero"/>
        <c:crossBetween val="midCat"/>
      </c:valAx>
      <c:valAx>
        <c:axId val="139854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Rate of Return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4688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3" tIns="48332" rIns="96663" bIns="48332"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3" tIns="48332" rIns="96663" bIns="48332" rtlCol="0"/>
          <a:lstStyle>
            <a:lvl1pPr algn="r">
              <a:defRPr sz="1300"/>
            </a:lvl1pPr>
          </a:lstStyle>
          <a:p>
            <a:fld id="{586197FD-01BF-2E41-82CB-6E83A7DCAEF1}" type="datetimeFigureOut">
              <a:rPr lang="en-US" smtClean="0"/>
              <a:pPr/>
              <a:t>8/20/2018</a:t>
            </a:fld>
            <a:endParaRPr lang="en-US"/>
          </a:p>
        </p:txBody>
      </p:sp>
      <p:sp>
        <p:nvSpPr>
          <p:cNvPr id="4" name="Footer Placeholder 3"/>
          <p:cNvSpPr>
            <a:spLocks noGrp="1"/>
          </p:cNvSpPr>
          <p:nvPr>
            <p:ph type="ftr" sz="quarter" idx="2"/>
          </p:nvPr>
        </p:nvSpPr>
        <p:spPr>
          <a:xfrm>
            <a:off x="0" y="9119473"/>
            <a:ext cx="3169920" cy="480060"/>
          </a:xfrm>
          <a:prstGeom prst="rect">
            <a:avLst/>
          </a:prstGeom>
        </p:spPr>
        <p:txBody>
          <a:bodyPr vert="horz" lIns="96663" tIns="48332" rIns="96663" bIns="48332"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3"/>
            <a:ext cx="3169920" cy="480060"/>
          </a:xfrm>
          <a:prstGeom prst="rect">
            <a:avLst/>
          </a:prstGeom>
        </p:spPr>
        <p:txBody>
          <a:bodyPr vert="horz" lIns="96663" tIns="48332" rIns="96663" bIns="48332" rtlCol="0" anchor="b"/>
          <a:lstStyle>
            <a:lvl1pPr algn="r">
              <a:defRPr sz="1300"/>
            </a:lvl1pPr>
          </a:lstStyle>
          <a:p>
            <a:fld id="{DF364090-7B15-2549-A7E2-5A94710C61B0}" type="slidenum">
              <a:rPr lang="en-US" smtClean="0"/>
              <a:pPr/>
              <a:t>‹#›</a:t>
            </a:fld>
            <a:endParaRPr lang="en-US"/>
          </a:p>
        </p:txBody>
      </p:sp>
    </p:spTree>
    <p:extLst>
      <p:ext uri="{BB962C8B-B14F-4D97-AF65-F5344CB8AC3E}">
        <p14:creationId xmlns:p14="http://schemas.microsoft.com/office/powerpoint/2010/main" val="2414720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3" tIns="48332" rIns="96663" bIns="48332" rtlCol="0"/>
          <a:lstStyle>
            <a:lvl1pPr algn="l">
              <a:defRPr sz="1300"/>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6663" tIns="48332" rIns="96663" bIns="48332" rtlCol="0"/>
          <a:lstStyle>
            <a:lvl1pPr algn="r">
              <a:defRPr sz="1300"/>
            </a:lvl1pPr>
          </a:lstStyle>
          <a:p>
            <a:fld id="{F25F1D04-E8C8-9C45-A47B-4F80A502338E}" type="datetimeFigureOut">
              <a:rPr lang="en-US" smtClean="0"/>
              <a:pPr/>
              <a:t>8/20/2018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63" tIns="48332" rIns="96663" bIns="48332"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63" tIns="48332" rIns="96663" bIns="48332"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9119473"/>
            <a:ext cx="3169920" cy="480060"/>
          </a:xfrm>
          <a:prstGeom prst="rect">
            <a:avLst/>
          </a:prstGeom>
        </p:spPr>
        <p:txBody>
          <a:bodyPr vert="horz" lIns="96663" tIns="48332" rIns="96663" bIns="48332"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3"/>
            <a:ext cx="3169920" cy="480060"/>
          </a:xfrm>
          <a:prstGeom prst="rect">
            <a:avLst/>
          </a:prstGeom>
        </p:spPr>
        <p:txBody>
          <a:bodyPr vert="horz" lIns="96663" tIns="48332" rIns="96663" bIns="48332" rtlCol="0" anchor="b"/>
          <a:lstStyle>
            <a:lvl1pPr algn="r">
              <a:defRPr sz="1300"/>
            </a:lvl1pPr>
          </a:lstStyle>
          <a:p>
            <a:fld id="{5F453C43-BD71-FA44-9E77-7C5E8AF1ED71}" type="slidenum">
              <a:rPr lang="en-US" smtClean="0"/>
              <a:pPr/>
              <a:t>‹#›</a:t>
            </a:fld>
            <a:endParaRPr lang="en-US"/>
          </a:p>
        </p:txBody>
      </p:sp>
    </p:spTree>
    <p:extLst>
      <p:ext uri="{BB962C8B-B14F-4D97-AF65-F5344CB8AC3E}">
        <p14:creationId xmlns:p14="http://schemas.microsoft.com/office/powerpoint/2010/main" val="23387884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$30 oil</a:t>
            </a:r>
          </a:p>
        </p:txBody>
      </p:sp>
      <p:sp>
        <p:nvSpPr>
          <p:cNvPr id="4" name="Slide Number Placeholder 3"/>
          <p:cNvSpPr>
            <a:spLocks noGrp="1"/>
          </p:cNvSpPr>
          <p:nvPr>
            <p:ph type="sldNum" sz="quarter" idx="10"/>
          </p:nvPr>
        </p:nvSpPr>
        <p:spPr/>
        <p:txBody>
          <a:bodyPr/>
          <a:lstStyle/>
          <a:p>
            <a:fld id="{5F453C43-BD71-FA44-9E77-7C5E8AF1ED71}" type="slidenum">
              <a:rPr lang="en-US" smtClean="0"/>
              <a:pPr/>
              <a:t>12</a:t>
            </a:fld>
            <a:endParaRPr lang="en-US" dirty="0"/>
          </a:p>
        </p:txBody>
      </p:sp>
    </p:spTree>
    <p:extLst>
      <p:ext uri="{BB962C8B-B14F-4D97-AF65-F5344CB8AC3E}">
        <p14:creationId xmlns:p14="http://schemas.microsoft.com/office/powerpoint/2010/main" val="26914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CATCHMENT AREAS.</a:t>
            </a:r>
          </a:p>
        </p:txBody>
      </p:sp>
      <p:sp>
        <p:nvSpPr>
          <p:cNvPr id="4" name="Slide Number Placeholder 3"/>
          <p:cNvSpPr>
            <a:spLocks noGrp="1"/>
          </p:cNvSpPr>
          <p:nvPr>
            <p:ph type="sldNum" sz="quarter" idx="10"/>
          </p:nvPr>
        </p:nvSpPr>
        <p:spPr/>
        <p:txBody>
          <a:bodyPr/>
          <a:lstStyle/>
          <a:p>
            <a:fld id="{5F453C43-BD71-FA44-9E77-7C5E8AF1ED71}" type="slidenum">
              <a:rPr lang="en-US" smtClean="0"/>
              <a:pPr/>
              <a:t>22</a:t>
            </a:fld>
            <a:endParaRPr lang="en-US" dirty="0"/>
          </a:p>
        </p:txBody>
      </p:sp>
    </p:spTree>
    <p:extLst>
      <p:ext uri="{BB962C8B-B14F-4D97-AF65-F5344CB8AC3E}">
        <p14:creationId xmlns:p14="http://schemas.microsoft.com/office/powerpoint/2010/main" val="481204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24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B9EEF5E-DDFD-43C2-9252-8FD7A4E9286A}" type="slidenum">
              <a:rPr lang="en-US" smtClean="0"/>
              <a:pPr/>
              <a:t>25</a:t>
            </a:fld>
            <a:endParaRPr lang="en-US"/>
          </a:p>
        </p:txBody>
      </p:sp>
    </p:spTree>
    <p:extLst>
      <p:ext uri="{BB962C8B-B14F-4D97-AF65-F5344CB8AC3E}">
        <p14:creationId xmlns:p14="http://schemas.microsoft.com/office/powerpoint/2010/main" val="3069401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2946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ropped large logo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4015354"/>
            <a:ext cx="7772400" cy="1147341"/>
          </a:xfrm>
        </p:spPr>
        <p:txBody>
          <a:bodyPr/>
          <a:lstStyle>
            <a:lvl1pPr algn="ctr">
              <a:defRPr sz="3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436229"/>
            <a:ext cx="7772400" cy="528293"/>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C6CB84-FC01-494F-AC6E-800B1D016579}" type="datetime1">
              <a:rPr lang="en-CA" smtClean="0"/>
              <a:pPr/>
              <a:t>2018-08-20</a:t>
            </a:fld>
            <a:endParaRPr lang="en-US" dirty="0"/>
          </a:p>
        </p:txBody>
      </p:sp>
      <p:sp>
        <p:nvSpPr>
          <p:cNvPr id="5" name="Footer Placeholder 4"/>
          <p:cNvSpPr>
            <a:spLocks noGrp="1"/>
          </p:cNvSpPr>
          <p:nvPr>
            <p:ph type="ftr" sz="quarter" idx="11"/>
          </p:nvPr>
        </p:nvSpPr>
        <p:spPr/>
        <p:txBody>
          <a:bodyPr/>
          <a:lstStyle>
            <a:lvl1pPr>
              <a:defRPr b="0">
                <a:solidFill>
                  <a:schemeClr val="tx1"/>
                </a:solidFill>
              </a:defRPr>
            </a:lvl1pPr>
          </a:lstStyle>
          <a:p>
            <a:r>
              <a:rPr lang="en-US" dirty="0"/>
              <a:t>GLJ PETROLEUM CONSULTANTS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A2934AE-CAA2-7547-9AAD-CFCEE97C9303}" type="slidenum">
              <a:rPr lang="en-US" smtClean="0"/>
              <a:pPr/>
              <a:t>‹#›</a:t>
            </a:fld>
            <a:endParaRPr lang="en-US" dirty="0"/>
          </a:p>
        </p:txBody>
      </p:sp>
      <p:pic>
        <p:nvPicPr>
          <p:cNvPr id="11" name="Picture 10"/>
          <p:cNvPicPr>
            <a:picLocks noChangeAspect="1"/>
          </p:cNvPicPr>
          <p:nvPr userDrawn="1"/>
        </p:nvPicPr>
        <p:blipFill>
          <a:blip r:embed="rId3"/>
          <a:stretch>
            <a:fillRect/>
          </a:stretch>
        </p:blipFill>
        <p:spPr>
          <a:xfrm>
            <a:off x="4881408" y="2093968"/>
            <a:ext cx="3332628" cy="820339"/>
          </a:xfrm>
          <a:prstGeom prst="rect">
            <a:avLst/>
          </a:prstGeom>
        </p:spPr>
      </p:pic>
      <p:cxnSp>
        <p:nvCxnSpPr>
          <p:cNvPr id="12" name="Straight Connector 11"/>
          <p:cNvCxnSpPr/>
          <p:nvPr userDrawn="1"/>
        </p:nvCxnSpPr>
        <p:spPr>
          <a:xfrm>
            <a:off x="250147" y="6294624"/>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20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57DA05-1BA8-4918-A5D9-BBDD6332161D}"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63774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9BAFF-F693-443E-9DA7-FC5E5C23E870}"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00805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09D6E-A1BC-46E7-8B13-A52BD3844649}"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94740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8D1F3-880C-45BC-8F21-324909A62E0B}"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090139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147" y="1301092"/>
            <a:ext cx="4245653" cy="5056338"/>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01092"/>
            <a:ext cx="4260886" cy="5056338"/>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303A2E-5B25-4AFD-B6D9-D69AB2088E26}" type="datetime1">
              <a:rPr lang="en-CA" smtClean="0"/>
              <a:pPr/>
              <a:t>2018-08-20</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403018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0E576B-759C-4D89-8D34-ECA0738F7FAB}" type="datetime1">
              <a:rPr lang="en-CA" smtClean="0"/>
              <a:pPr/>
              <a:t>2018-08-20</a:t>
            </a:fld>
            <a:endParaRPr lang="en-US"/>
          </a:p>
        </p:txBody>
      </p:sp>
      <p:sp>
        <p:nvSpPr>
          <p:cNvPr id="8" name="Footer Placeholder 7"/>
          <p:cNvSpPr>
            <a:spLocks noGrp="1"/>
          </p:cNvSpPr>
          <p:nvPr>
            <p:ph type="ftr" sz="quarter" idx="11"/>
          </p:nvPr>
        </p:nvSpPr>
        <p:spPr/>
        <p:txBody>
          <a:bodyPr/>
          <a:lstStyle/>
          <a:p>
            <a:r>
              <a:rPr lang="en-US"/>
              <a:t>GLJ PETROLEUM CONSULTANTS</a:t>
            </a:r>
          </a:p>
        </p:txBody>
      </p:sp>
      <p:sp>
        <p:nvSpPr>
          <p:cNvPr id="9" name="Slide Number Placeholder 8"/>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724282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7AF258-FCAD-48D7-B94D-59E7C4F7357F}" type="datetime1">
              <a:rPr lang="en-CA" smtClean="0"/>
              <a:pPr/>
              <a:t>2018-08-20</a:t>
            </a:fld>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113047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9369DB-28E7-4DE6-92F5-5B3D3991D011}" type="datetime1">
              <a:rPr lang="en-CA" smtClean="0"/>
              <a:pPr/>
              <a:t>2018-08-20</a:t>
            </a:fld>
            <a:endParaRPr lang="en-US"/>
          </a:p>
        </p:txBody>
      </p:sp>
      <p:sp>
        <p:nvSpPr>
          <p:cNvPr id="3" name="Footer Placeholder 2"/>
          <p:cNvSpPr>
            <a:spLocks noGrp="1"/>
          </p:cNvSpPr>
          <p:nvPr>
            <p:ph type="ftr" sz="quarter" idx="11"/>
          </p:nvPr>
        </p:nvSpPr>
        <p:spPr/>
        <p:txBody>
          <a:bodyPr/>
          <a:lstStyle/>
          <a:p>
            <a:r>
              <a:rPr lang="en-US"/>
              <a:t>GLJ PETROLEUM CONSULTANTS</a:t>
            </a:r>
          </a:p>
        </p:txBody>
      </p:sp>
      <p:sp>
        <p:nvSpPr>
          <p:cNvPr id="4" name="Slide Number Placeholder 3"/>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747087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2ABF3B-B1F8-4751-BBA4-018DD296F39B}" type="datetime1">
              <a:rPr lang="en-CA" smtClean="0"/>
              <a:pPr/>
              <a:t>2018-08-20</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9023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BF1EFE-1C5A-4CDD-B7E3-3189DDCB69C0}" type="datetime1">
              <a:rPr lang="en-CA" smtClean="0"/>
              <a:pPr/>
              <a:t>2018-08-20</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455868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0147" y="178428"/>
            <a:ext cx="6722059" cy="7964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250147" y="1282768"/>
            <a:ext cx="8658939" cy="5079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0147" y="6529291"/>
            <a:ext cx="2340653" cy="192184"/>
          </a:xfrm>
          <a:prstGeom prst="rect">
            <a:avLst/>
          </a:prstGeom>
        </p:spPr>
        <p:txBody>
          <a:bodyPr vert="horz" lIns="0" tIns="0" rIns="0" bIns="0" rtlCol="0" anchor="ctr"/>
          <a:lstStyle>
            <a:lvl1pPr algn="l">
              <a:defRPr sz="900">
                <a:solidFill>
                  <a:schemeClr val="tx2"/>
                </a:solidFill>
                <a:latin typeface="Arial"/>
                <a:cs typeface="Arial"/>
              </a:defRPr>
            </a:lvl1pPr>
          </a:lstStyle>
          <a:p>
            <a:fld id="{DB6C4CF2-3909-450B-AB31-7892ECD86FEB}" type="datetime1">
              <a:rPr lang="en-CA" smtClean="0"/>
              <a:pPr/>
              <a:t>2018-08-20</a:t>
            </a:fld>
            <a:endParaRPr lang="en-US" dirty="0"/>
          </a:p>
        </p:txBody>
      </p:sp>
      <p:sp>
        <p:nvSpPr>
          <p:cNvPr id="5" name="Footer Placeholder 4"/>
          <p:cNvSpPr>
            <a:spLocks noGrp="1"/>
          </p:cNvSpPr>
          <p:nvPr>
            <p:ph type="ftr" sz="quarter" idx="3"/>
          </p:nvPr>
        </p:nvSpPr>
        <p:spPr>
          <a:xfrm>
            <a:off x="3124200" y="6529291"/>
            <a:ext cx="2895600" cy="192184"/>
          </a:xfrm>
          <a:prstGeom prst="rect">
            <a:avLst/>
          </a:prstGeom>
        </p:spPr>
        <p:txBody>
          <a:bodyPr vert="horz" lIns="91440" tIns="45720" rIns="91440" bIns="45720" rtlCol="0" anchor="ctr"/>
          <a:lstStyle>
            <a:lvl1pPr algn="ctr">
              <a:defRPr sz="900" b="0">
                <a:solidFill>
                  <a:schemeClr val="tx1"/>
                </a:solidFill>
                <a:latin typeface="Arial"/>
                <a:cs typeface="Arial"/>
              </a:defRPr>
            </a:lvl1pPr>
          </a:lstStyle>
          <a:p>
            <a:r>
              <a:rPr lang="en-US" dirty="0"/>
              <a:t>GLJ PETROLEUM CONSULTANTS</a:t>
            </a:r>
          </a:p>
        </p:txBody>
      </p:sp>
      <p:sp>
        <p:nvSpPr>
          <p:cNvPr id="6" name="Slide Number Placeholder 5"/>
          <p:cNvSpPr>
            <a:spLocks noGrp="1"/>
          </p:cNvSpPr>
          <p:nvPr>
            <p:ph type="sldNum" sz="quarter" idx="4"/>
          </p:nvPr>
        </p:nvSpPr>
        <p:spPr>
          <a:xfrm>
            <a:off x="6553200" y="6529291"/>
            <a:ext cx="2355886" cy="192184"/>
          </a:xfrm>
          <a:prstGeom prst="rect">
            <a:avLst/>
          </a:prstGeom>
        </p:spPr>
        <p:txBody>
          <a:bodyPr vert="horz" lIns="0" tIns="0" rIns="0" bIns="0" rtlCol="0" anchor="ctr"/>
          <a:lstStyle>
            <a:lvl1pPr algn="r">
              <a:defRPr sz="900">
                <a:solidFill>
                  <a:schemeClr val="tx2"/>
                </a:solidFill>
                <a:latin typeface="Arial"/>
                <a:cs typeface="Arial"/>
              </a:defRPr>
            </a:lvl1pPr>
          </a:lstStyle>
          <a:p>
            <a:fld id="{6A2934AE-CAA2-7547-9AAD-CFCEE97C9303}" type="slidenum">
              <a:rPr lang="en-US" smtClean="0"/>
              <a:pPr/>
              <a:t>‹#›</a:t>
            </a:fld>
            <a:endParaRPr lang="en-US" dirty="0"/>
          </a:p>
        </p:txBody>
      </p:sp>
      <p:cxnSp>
        <p:nvCxnSpPr>
          <p:cNvPr id="17" name="Straight Connector 16"/>
          <p:cNvCxnSpPr/>
          <p:nvPr/>
        </p:nvCxnSpPr>
        <p:spPr>
          <a:xfrm>
            <a:off x="250147" y="1122422"/>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50147" y="6477116"/>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13"/>
          <a:stretch>
            <a:fillRect/>
          </a:stretch>
        </p:blipFill>
        <p:spPr>
          <a:xfrm>
            <a:off x="7164287" y="372406"/>
            <a:ext cx="1695691" cy="417401"/>
          </a:xfrm>
          <a:prstGeom prst="rect">
            <a:avLst/>
          </a:prstGeom>
        </p:spPr>
      </p:pic>
    </p:spTree>
    <p:extLst>
      <p:ext uri="{BB962C8B-B14F-4D97-AF65-F5344CB8AC3E}">
        <p14:creationId xmlns:p14="http://schemas.microsoft.com/office/powerpoint/2010/main" val="3647920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2600" b="1" kern="1200" cap="all">
          <a:solidFill>
            <a:srgbClr val="002F5F"/>
          </a:solidFill>
          <a:latin typeface="Arial"/>
          <a:ea typeface="+mj-ea"/>
          <a:cs typeface="Arial"/>
        </a:defRPr>
      </a:lvl1pPr>
    </p:titleStyle>
    <p:body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mailto:mmorgan@gljpc.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17364"/>
            <a:ext cx="7772400" cy="2173574"/>
          </a:xfrm>
        </p:spPr>
        <p:txBody>
          <a:bodyPr/>
          <a:lstStyle/>
          <a:p>
            <a:r>
              <a:rPr lang="en-CA" sz="4000" dirty="0"/>
              <a:t>Stochastic Modelling of Oil and Gas Economics</a:t>
            </a:r>
            <a:br>
              <a:rPr lang="en-CA" sz="4800" dirty="0"/>
            </a:br>
            <a:r>
              <a:rPr lang="en-US" sz="2000" dirty="0">
                <a:solidFill>
                  <a:schemeClr val="tx1">
                    <a:lumMod val="65000"/>
                    <a:lumOff val="35000"/>
                  </a:schemeClr>
                </a:solidFill>
              </a:rPr>
              <a:t>2018 Industrial Problem Solving Workshop</a:t>
            </a:r>
            <a:br>
              <a:rPr lang="en-US" sz="2000" dirty="0">
                <a:solidFill>
                  <a:schemeClr val="tx1">
                    <a:lumMod val="65000"/>
                    <a:lumOff val="35000"/>
                  </a:schemeClr>
                </a:solidFill>
              </a:rPr>
            </a:br>
            <a:r>
              <a:rPr lang="en-US" sz="2000" dirty="0">
                <a:solidFill>
                  <a:schemeClr val="tx1">
                    <a:lumMod val="65000"/>
                    <a:lumOff val="35000"/>
                  </a:schemeClr>
                </a:solidFill>
              </a:rPr>
              <a:t>Michael Morgan – GLJ Petroleum Consultants</a:t>
            </a:r>
            <a:endParaRPr lang="en-US" sz="2400" dirty="0"/>
          </a:p>
        </p:txBody>
      </p:sp>
    </p:spTree>
    <p:extLst>
      <p:ext uri="{BB962C8B-B14F-4D97-AF65-F5344CB8AC3E}">
        <p14:creationId xmlns:p14="http://schemas.microsoft.com/office/powerpoint/2010/main" val="309443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1E09-EDF7-4084-8674-C25354778702}"/>
              </a:ext>
            </a:extLst>
          </p:cNvPr>
          <p:cNvSpPr>
            <a:spLocks noGrp="1"/>
          </p:cNvSpPr>
          <p:nvPr>
            <p:ph type="title"/>
          </p:nvPr>
        </p:nvSpPr>
        <p:spPr/>
        <p:txBody>
          <a:bodyPr/>
          <a:lstStyle/>
          <a:p>
            <a:r>
              <a:rPr lang="en-US" dirty="0"/>
              <a:t>Economic Returns are Dominated by Commodity Prices</a:t>
            </a:r>
          </a:p>
        </p:txBody>
      </p:sp>
      <p:sp>
        <p:nvSpPr>
          <p:cNvPr id="4" name="Footer Placeholder 3">
            <a:extLst>
              <a:ext uri="{FF2B5EF4-FFF2-40B4-BE49-F238E27FC236}">
                <a16:creationId xmlns:a16="http://schemas.microsoft.com/office/drawing/2014/main" id="{B19A010A-0DD8-47EE-8F1E-233627C31FB5}"/>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2EADE0DA-8A58-4C9C-BF6F-4414E7B6C72E}"/>
              </a:ext>
            </a:extLst>
          </p:cNvPr>
          <p:cNvSpPr>
            <a:spLocks noGrp="1"/>
          </p:cNvSpPr>
          <p:nvPr>
            <p:ph type="sldNum" sz="quarter" idx="12"/>
          </p:nvPr>
        </p:nvSpPr>
        <p:spPr/>
        <p:txBody>
          <a:bodyPr/>
          <a:lstStyle/>
          <a:p>
            <a:fld id="{6A2934AE-CAA2-7547-9AAD-CFCEE97C9303}" type="slidenum">
              <a:rPr lang="en-US" smtClean="0"/>
              <a:pPr/>
              <a:t>10</a:t>
            </a:fld>
            <a:endParaRPr lang="en-US"/>
          </a:p>
        </p:txBody>
      </p:sp>
      <p:graphicFrame>
        <p:nvGraphicFramePr>
          <p:cNvPr id="7" name="Content Placeholder 6">
            <a:extLst>
              <a:ext uri="{FF2B5EF4-FFF2-40B4-BE49-F238E27FC236}">
                <a16:creationId xmlns:a16="http://schemas.microsoft.com/office/drawing/2014/main" id="{E01E0FDA-0E56-4306-9E48-84851A2FA4BE}"/>
              </a:ext>
            </a:extLst>
          </p:cNvPr>
          <p:cNvGraphicFramePr>
            <a:graphicFrameLocks noGrp="1"/>
          </p:cNvGraphicFramePr>
          <p:nvPr>
            <p:ph idx="1"/>
          </p:nvPr>
        </p:nvGraphicFramePr>
        <p:xfrm>
          <a:off x="250825" y="1282700"/>
          <a:ext cx="8658225" cy="508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8F2FED9-2236-4F28-8DAE-12C083E3071F}"/>
              </a:ext>
            </a:extLst>
          </p:cNvPr>
          <p:cNvSpPr txBox="1"/>
          <p:nvPr/>
        </p:nvSpPr>
        <p:spPr>
          <a:xfrm>
            <a:off x="6715593" y="5201587"/>
            <a:ext cx="1152239" cy="369332"/>
          </a:xfrm>
          <a:prstGeom prst="rect">
            <a:avLst/>
          </a:prstGeom>
          <a:noFill/>
        </p:spPr>
        <p:txBody>
          <a:bodyPr wrap="none" rtlCol="0">
            <a:spAutoFit/>
          </a:bodyPr>
          <a:lstStyle/>
          <a:p>
            <a:r>
              <a:rPr lang="en-US" dirty="0"/>
              <a:t>ROR ~35%</a:t>
            </a:r>
          </a:p>
        </p:txBody>
      </p:sp>
    </p:spTree>
    <p:extLst>
      <p:ext uri="{BB962C8B-B14F-4D97-AF65-F5344CB8AC3E}">
        <p14:creationId xmlns:p14="http://schemas.microsoft.com/office/powerpoint/2010/main" val="100969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BD8-7F0E-4090-82E5-BA766BAB2856}"/>
              </a:ext>
            </a:extLst>
          </p:cNvPr>
          <p:cNvSpPr>
            <a:spLocks noGrp="1"/>
          </p:cNvSpPr>
          <p:nvPr>
            <p:ph type="title"/>
          </p:nvPr>
        </p:nvSpPr>
        <p:spPr/>
        <p:txBody>
          <a:bodyPr/>
          <a:lstStyle/>
          <a:p>
            <a:r>
              <a:rPr lang="en-US" dirty="0"/>
              <a:t>Deterministic forecasts are Used for Commodity Prices</a:t>
            </a:r>
          </a:p>
        </p:txBody>
      </p:sp>
      <p:sp>
        <p:nvSpPr>
          <p:cNvPr id="3" name="Content Placeholder 2">
            <a:extLst>
              <a:ext uri="{FF2B5EF4-FFF2-40B4-BE49-F238E27FC236}">
                <a16:creationId xmlns:a16="http://schemas.microsoft.com/office/drawing/2014/main" id="{B0D16E47-2386-4CDC-BBDA-6195F9A36F12}"/>
              </a:ext>
            </a:extLst>
          </p:cNvPr>
          <p:cNvSpPr>
            <a:spLocks noGrp="1"/>
          </p:cNvSpPr>
          <p:nvPr>
            <p:ph idx="1"/>
          </p:nvPr>
        </p:nvSpPr>
        <p:spPr/>
        <p:txBody>
          <a:bodyPr/>
          <a:lstStyle/>
          <a:p>
            <a:r>
              <a:rPr lang="en-US" dirty="0"/>
              <a:t>Based on GLJ AECO price forecast and 1100btu/</a:t>
            </a:r>
            <a:r>
              <a:rPr lang="en-US" dirty="0" err="1"/>
              <a:t>scf</a:t>
            </a:r>
            <a:r>
              <a:rPr lang="en-US" dirty="0"/>
              <a:t> heating value</a:t>
            </a:r>
          </a:p>
          <a:p>
            <a:pPr marL="0" indent="0">
              <a:buNone/>
            </a:pPr>
            <a:endParaRPr lang="en-US" dirty="0"/>
          </a:p>
        </p:txBody>
      </p:sp>
      <p:sp>
        <p:nvSpPr>
          <p:cNvPr id="4" name="Footer Placeholder 3">
            <a:extLst>
              <a:ext uri="{FF2B5EF4-FFF2-40B4-BE49-F238E27FC236}">
                <a16:creationId xmlns:a16="http://schemas.microsoft.com/office/drawing/2014/main" id="{0139CB02-F7A8-458C-8208-6F20D472936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F69A3DEF-F9CE-46B7-B023-B932CE4E68A9}"/>
              </a:ext>
            </a:extLst>
          </p:cNvPr>
          <p:cNvSpPr>
            <a:spLocks noGrp="1"/>
          </p:cNvSpPr>
          <p:nvPr>
            <p:ph type="sldNum" sz="quarter" idx="12"/>
          </p:nvPr>
        </p:nvSpPr>
        <p:spPr/>
        <p:txBody>
          <a:bodyPr/>
          <a:lstStyle/>
          <a:p>
            <a:fld id="{6A2934AE-CAA2-7547-9AAD-CFCEE97C9303}" type="slidenum">
              <a:rPr lang="en-US" smtClean="0"/>
              <a:pPr/>
              <a:t>11</a:t>
            </a:fld>
            <a:endParaRPr lang="en-US"/>
          </a:p>
        </p:txBody>
      </p:sp>
      <p:pic>
        <p:nvPicPr>
          <p:cNvPr id="6" name="Picture 5">
            <a:extLst>
              <a:ext uri="{FF2B5EF4-FFF2-40B4-BE49-F238E27FC236}">
                <a16:creationId xmlns:a16="http://schemas.microsoft.com/office/drawing/2014/main" id="{3887EE32-95B1-431F-A0F9-E26D204B7EF6}"/>
              </a:ext>
            </a:extLst>
          </p:cNvPr>
          <p:cNvPicPr>
            <a:picLocks noChangeAspect="1"/>
          </p:cNvPicPr>
          <p:nvPr/>
        </p:nvPicPr>
        <p:blipFill>
          <a:blip r:embed="rId2"/>
          <a:stretch>
            <a:fillRect/>
          </a:stretch>
        </p:blipFill>
        <p:spPr>
          <a:xfrm>
            <a:off x="588364" y="2157279"/>
            <a:ext cx="7967272" cy="4056144"/>
          </a:xfrm>
          <a:prstGeom prst="rect">
            <a:avLst/>
          </a:prstGeom>
        </p:spPr>
      </p:pic>
      <p:sp>
        <p:nvSpPr>
          <p:cNvPr id="7" name="TextBox 6">
            <a:extLst>
              <a:ext uri="{FF2B5EF4-FFF2-40B4-BE49-F238E27FC236}">
                <a16:creationId xmlns:a16="http://schemas.microsoft.com/office/drawing/2014/main" id="{B499CC71-4ED5-4F17-9EFC-A3D0580A310B}"/>
              </a:ext>
            </a:extLst>
          </p:cNvPr>
          <p:cNvSpPr txBox="1"/>
          <p:nvPr/>
        </p:nvSpPr>
        <p:spPr>
          <a:xfrm>
            <a:off x="4976734" y="4792068"/>
            <a:ext cx="700898" cy="369332"/>
          </a:xfrm>
          <a:prstGeom prst="rect">
            <a:avLst/>
          </a:prstGeom>
          <a:noFill/>
        </p:spPr>
        <p:txBody>
          <a:bodyPr wrap="none" rtlCol="0">
            <a:spAutoFit/>
          </a:bodyPr>
          <a:lstStyle/>
          <a:p>
            <a:r>
              <a:rPr lang="en-US" dirty="0"/>
              <a:t>AECO</a:t>
            </a:r>
          </a:p>
        </p:txBody>
      </p:sp>
      <p:sp>
        <p:nvSpPr>
          <p:cNvPr id="8" name="TextBox 7">
            <a:extLst>
              <a:ext uri="{FF2B5EF4-FFF2-40B4-BE49-F238E27FC236}">
                <a16:creationId xmlns:a16="http://schemas.microsoft.com/office/drawing/2014/main" id="{C1D444AC-BDD9-470B-9FAE-C12BA66E1B19}"/>
              </a:ext>
            </a:extLst>
          </p:cNvPr>
          <p:cNvSpPr txBox="1"/>
          <p:nvPr/>
        </p:nvSpPr>
        <p:spPr>
          <a:xfrm>
            <a:off x="4879298" y="4154690"/>
            <a:ext cx="1293752" cy="369332"/>
          </a:xfrm>
          <a:prstGeom prst="rect">
            <a:avLst/>
          </a:prstGeom>
          <a:noFill/>
        </p:spPr>
        <p:txBody>
          <a:bodyPr wrap="none" rtlCol="0">
            <a:spAutoFit/>
          </a:bodyPr>
          <a:lstStyle/>
          <a:p>
            <a:r>
              <a:rPr lang="en-US" dirty="0"/>
              <a:t>HENRY HUB</a:t>
            </a:r>
          </a:p>
        </p:txBody>
      </p:sp>
    </p:spTree>
    <p:extLst>
      <p:ext uri="{BB962C8B-B14F-4D97-AF65-F5344CB8AC3E}">
        <p14:creationId xmlns:p14="http://schemas.microsoft.com/office/powerpoint/2010/main" val="731766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38837-8C82-488B-AFF7-9919470E83F4}"/>
              </a:ext>
            </a:extLst>
          </p:cNvPr>
          <p:cNvSpPr>
            <a:spLocks noGrp="1"/>
          </p:cNvSpPr>
          <p:nvPr>
            <p:ph type="title"/>
          </p:nvPr>
        </p:nvSpPr>
        <p:spPr/>
        <p:txBody>
          <a:bodyPr/>
          <a:lstStyle/>
          <a:p>
            <a:r>
              <a:rPr lang="en-US" dirty="0"/>
              <a:t>Rate of Return</a:t>
            </a:r>
          </a:p>
        </p:txBody>
      </p:sp>
      <p:sp>
        <p:nvSpPr>
          <p:cNvPr id="4" name="Footer Placeholder 3">
            <a:extLst>
              <a:ext uri="{FF2B5EF4-FFF2-40B4-BE49-F238E27FC236}">
                <a16:creationId xmlns:a16="http://schemas.microsoft.com/office/drawing/2014/main" id="{3E235967-2BC3-4E88-84B9-3216CB6A29B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4D2685F2-908F-4BB1-BD82-5DF6C20B6DE3}"/>
              </a:ext>
            </a:extLst>
          </p:cNvPr>
          <p:cNvSpPr>
            <a:spLocks noGrp="1"/>
          </p:cNvSpPr>
          <p:nvPr>
            <p:ph type="sldNum" sz="quarter" idx="12"/>
          </p:nvPr>
        </p:nvSpPr>
        <p:spPr/>
        <p:txBody>
          <a:bodyPr/>
          <a:lstStyle/>
          <a:p>
            <a:fld id="{6A2934AE-CAA2-7547-9AAD-CFCEE97C9303}" type="slidenum">
              <a:rPr lang="en-US" smtClean="0"/>
              <a:pPr/>
              <a:t>12</a:t>
            </a:fld>
            <a:endParaRPr lang="en-US"/>
          </a:p>
        </p:txBody>
      </p:sp>
      <p:graphicFrame>
        <p:nvGraphicFramePr>
          <p:cNvPr id="7" name="Content Placeholder 6">
            <a:extLst>
              <a:ext uri="{FF2B5EF4-FFF2-40B4-BE49-F238E27FC236}">
                <a16:creationId xmlns:a16="http://schemas.microsoft.com/office/drawing/2014/main" id="{4A50E99F-6B4B-40BB-AD34-19BE19A674A1}"/>
              </a:ext>
            </a:extLst>
          </p:cNvPr>
          <p:cNvGraphicFramePr>
            <a:graphicFrameLocks noGrp="1"/>
          </p:cNvGraphicFramePr>
          <p:nvPr>
            <p:ph idx="1"/>
          </p:nvPr>
        </p:nvGraphicFramePr>
        <p:xfrm>
          <a:off x="250825" y="1282700"/>
          <a:ext cx="8658225" cy="50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64331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57F-2AEA-4FD9-9FDE-A95C0A99679B}"/>
              </a:ext>
            </a:extLst>
          </p:cNvPr>
          <p:cNvSpPr>
            <a:spLocks noGrp="1"/>
          </p:cNvSpPr>
          <p:nvPr>
            <p:ph type="title"/>
          </p:nvPr>
        </p:nvSpPr>
        <p:spPr/>
        <p:txBody>
          <a:bodyPr/>
          <a:lstStyle/>
          <a:p>
            <a:r>
              <a:rPr lang="en-US" dirty="0"/>
              <a:t>Economic Risk Analysis often Reverts to Simple Price Matrices</a:t>
            </a:r>
          </a:p>
        </p:txBody>
      </p:sp>
      <p:sp>
        <p:nvSpPr>
          <p:cNvPr id="3" name="Content Placeholder 2">
            <a:extLst>
              <a:ext uri="{FF2B5EF4-FFF2-40B4-BE49-F238E27FC236}">
                <a16:creationId xmlns:a16="http://schemas.microsoft.com/office/drawing/2014/main" id="{1392EF8A-3AEA-41B9-A732-6E30366AE680}"/>
              </a:ext>
            </a:extLst>
          </p:cNvPr>
          <p:cNvSpPr>
            <a:spLocks noGrp="1"/>
          </p:cNvSpPr>
          <p:nvPr>
            <p:ph idx="1"/>
          </p:nvPr>
        </p:nvSpPr>
        <p:spPr>
          <a:xfrm>
            <a:off x="250147" y="1282768"/>
            <a:ext cx="8658939" cy="1407817"/>
          </a:xfrm>
        </p:spPr>
        <p:txBody>
          <a:bodyPr>
            <a:normAutofit fontScale="92500" lnSpcReduction="20000"/>
          </a:bodyPr>
          <a:lstStyle/>
          <a:p>
            <a:r>
              <a:rPr lang="en-US" dirty="0"/>
              <a:t>We could reproduce Seven Generation’s reported economics: they have a good rates of return if oil prices stay at CAN$50/bbl </a:t>
            </a:r>
          </a:p>
          <a:p>
            <a:r>
              <a:rPr lang="en-US" dirty="0"/>
              <a:t>Returns are not as robust as some other areas if oil is $30/bbl</a:t>
            </a:r>
          </a:p>
          <a:p>
            <a:r>
              <a:rPr lang="en-US" dirty="0"/>
              <a:t>The tables below show simplified single-well economic runs</a:t>
            </a:r>
          </a:p>
        </p:txBody>
      </p:sp>
      <p:sp>
        <p:nvSpPr>
          <p:cNvPr id="4" name="Footer Placeholder 3">
            <a:extLst>
              <a:ext uri="{FF2B5EF4-FFF2-40B4-BE49-F238E27FC236}">
                <a16:creationId xmlns:a16="http://schemas.microsoft.com/office/drawing/2014/main" id="{47001EC9-83C2-4C9F-A539-2BD007D5EF6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B01D1B7-BF32-4FF4-BB43-95DA996C0850}"/>
              </a:ext>
            </a:extLst>
          </p:cNvPr>
          <p:cNvSpPr>
            <a:spLocks noGrp="1"/>
          </p:cNvSpPr>
          <p:nvPr>
            <p:ph type="sldNum" sz="quarter" idx="12"/>
          </p:nvPr>
        </p:nvSpPr>
        <p:spPr/>
        <p:txBody>
          <a:bodyPr/>
          <a:lstStyle/>
          <a:p>
            <a:fld id="{6A2934AE-CAA2-7547-9AAD-CFCEE97C9303}" type="slidenum">
              <a:rPr lang="en-US" smtClean="0"/>
              <a:pPr/>
              <a:t>13</a:t>
            </a:fld>
            <a:endParaRPr lang="en-US"/>
          </a:p>
        </p:txBody>
      </p:sp>
      <p:pic>
        <p:nvPicPr>
          <p:cNvPr id="6" name="Picture 5">
            <a:extLst>
              <a:ext uri="{FF2B5EF4-FFF2-40B4-BE49-F238E27FC236}">
                <a16:creationId xmlns:a16="http://schemas.microsoft.com/office/drawing/2014/main" id="{9867E1E9-D4E0-48D2-97D9-4B9FF261142F}"/>
              </a:ext>
            </a:extLst>
          </p:cNvPr>
          <p:cNvPicPr>
            <a:picLocks noChangeAspect="1"/>
          </p:cNvPicPr>
          <p:nvPr/>
        </p:nvPicPr>
        <p:blipFill>
          <a:blip r:embed="rId2"/>
          <a:stretch>
            <a:fillRect/>
          </a:stretch>
        </p:blipFill>
        <p:spPr>
          <a:xfrm>
            <a:off x="242530" y="2690585"/>
            <a:ext cx="8658939" cy="1835973"/>
          </a:xfrm>
          <a:prstGeom prst="rect">
            <a:avLst/>
          </a:prstGeom>
        </p:spPr>
      </p:pic>
      <p:pic>
        <p:nvPicPr>
          <p:cNvPr id="7" name="Picture 6">
            <a:extLst>
              <a:ext uri="{FF2B5EF4-FFF2-40B4-BE49-F238E27FC236}">
                <a16:creationId xmlns:a16="http://schemas.microsoft.com/office/drawing/2014/main" id="{34CB5953-331F-47FF-9F32-F8303C26756A}"/>
              </a:ext>
            </a:extLst>
          </p:cNvPr>
          <p:cNvPicPr>
            <a:picLocks noChangeAspect="1"/>
          </p:cNvPicPr>
          <p:nvPr/>
        </p:nvPicPr>
        <p:blipFill>
          <a:blip r:embed="rId3"/>
          <a:stretch>
            <a:fillRect/>
          </a:stretch>
        </p:blipFill>
        <p:spPr>
          <a:xfrm>
            <a:off x="250147" y="4526558"/>
            <a:ext cx="8658939" cy="1835973"/>
          </a:xfrm>
          <a:prstGeom prst="rect">
            <a:avLst/>
          </a:prstGeom>
        </p:spPr>
      </p:pic>
    </p:spTree>
    <p:extLst>
      <p:ext uri="{BB962C8B-B14F-4D97-AF65-F5344CB8AC3E}">
        <p14:creationId xmlns:p14="http://schemas.microsoft.com/office/powerpoint/2010/main" val="3317943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7014-FC4A-4065-B45C-B170B5EDD44F}"/>
              </a:ext>
            </a:extLst>
          </p:cNvPr>
          <p:cNvSpPr>
            <a:spLocks noGrp="1"/>
          </p:cNvSpPr>
          <p:nvPr>
            <p:ph type="title"/>
          </p:nvPr>
        </p:nvSpPr>
        <p:spPr/>
        <p:txBody>
          <a:bodyPr/>
          <a:lstStyle/>
          <a:p>
            <a:r>
              <a:rPr lang="en-US" dirty="0"/>
              <a:t>analysis We Think Industry Will Need in the Future</a:t>
            </a:r>
          </a:p>
        </p:txBody>
      </p:sp>
      <p:sp>
        <p:nvSpPr>
          <p:cNvPr id="3" name="Content Placeholder 2">
            <a:extLst>
              <a:ext uri="{FF2B5EF4-FFF2-40B4-BE49-F238E27FC236}">
                <a16:creationId xmlns:a16="http://schemas.microsoft.com/office/drawing/2014/main" id="{C7796C71-3C87-44D7-8D89-91577649AE9C}"/>
              </a:ext>
            </a:extLst>
          </p:cNvPr>
          <p:cNvSpPr>
            <a:spLocks noGrp="1"/>
          </p:cNvSpPr>
          <p:nvPr>
            <p:ph idx="1"/>
          </p:nvPr>
        </p:nvSpPr>
        <p:spPr/>
        <p:txBody>
          <a:bodyPr>
            <a:normAutofit fontScale="70000" lnSpcReduction="20000"/>
          </a:bodyPr>
          <a:lstStyle/>
          <a:p>
            <a:r>
              <a:rPr lang="en-US" dirty="0"/>
              <a:t>As more and more of industry’s workload shifts to resource play development it will become more interested in the mechanics of how uncertainty is treated. For example, using a simple “rule of thumb” 15 or 20% spread between forecasts may not suffice, nor will ignoring correlations between well results when doing statistical aggregation.</a:t>
            </a:r>
          </a:p>
          <a:p>
            <a:pPr marL="0" indent="0">
              <a:buNone/>
            </a:pPr>
            <a:endParaRPr lang="en-US" dirty="0"/>
          </a:p>
          <a:p>
            <a:r>
              <a:rPr lang="en-US" dirty="0"/>
              <a:t>The problems I submitted all address methods of generating probabilistic forecasts, whether for pipeline supply studies, price decks, production profiles or the economics of constructing deep-cut facilities. </a:t>
            </a:r>
          </a:p>
          <a:p>
            <a:endParaRPr lang="en-US" dirty="0"/>
          </a:p>
          <a:p>
            <a:r>
              <a:rPr lang="en-US" dirty="0"/>
              <a:t>In this project, we are interested four different general areas:</a:t>
            </a:r>
          </a:p>
          <a:p>
            <a:pPr lvl="1"/>
            <a:r>
              <a:rPr lang="en-US" dirty="0"/>
              <a:t>Econometrics</a:t>
            </a:r>
          </a:p>
          <a:p>
            <a:pPr lvl="1"/>
            <a:r>
              <a:rPr lang="en-US" dirty="0"/>
              <a:t>Real Options Analysis</a:t>
            </a:r>
          </a:p>
          <a:p>
            <a:pPr lvl="1"/>
            <a:r>
              <a:rPr lang="en-US" dirty="0"/>
              <a:t>Geographic Correlation and Temporal Uncertainty</a:t>
            </a:r>
          </a:p>
          <a:p>
            <a:pPr lvl="1"/>
            <a:r>
              <a:rPr lang="en-US" dirty="0"/>
              <a:t>SDE Solutions to PDEs</a:t>
            </a:r>
          </a:p>
          <a:p>
            <a:pPr marL="0" indent="0">
              <a:buNone/>
            </a:pPr>
            <a:endParaRPr lang="en-US" dirty="0"/>
          </a:p>
          <a:p>
            <a:r>
              <a:rPr lang="en-US" dirty="0"/>
              <a:t>Stochastic models provide an approach to these problems by treating certain unknown parameters as random variables and performing an in-depth analysis that takes into account this uncertainty.  In particular, stochastic differential equations (SDEs) are one useful method whose application are of interest to oil and gas economic problems.  </a:t>
            </a:r>
          </a:p>
          <a:p>
            <a:pPr lvl="1"/>
            <a:endParaRPr lang="en-US" dirty="0"/>
          </a:p>
        </p:txBody>
      </p:sp>
      <p:sp>
        <p:nvSpPr>
          <p:cNvPr id="4" name="Footer Placeholder 3">
            <a:extLst>
              <a:ext uri="{FF2B5EF4-FFF2-40B4-BE49-F238E27FC236}">
                <a16:creationId xmlns:a16="http://schemas.microsoft.com/office/drawing/2014/main" id="{45658585-7514-4BDE-A01E-E2BA74A90CE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0BBF3CC-9D12-4DE6-BD9E-2B1FD663C4C7}"/>
              </a:ext>
            </a:extLst>
          </p:cNvPr>
          <p:cNvSpPr>
            <a:spLocks noGrp="1"/>
          </p:cNvSpPr>
          <p:nvPr>
            <p:ph type="sldNum" sz="quarter" idx="12"/>
          </p:nvPr>
        </p:nvSpPr>
        <p:spPr/>
        <p:txBody>
          <a:bodyPr/>
          <a:lstStyle/>
          <a:p>
            <a:fld id="{6A2934AE-CAA2-7547-9AAD-CFCEE97C9303}" type="slidenum">
              <a:rPr lang="en-US" smtClean="0"/>
              <a:pPr/>
              <a:t>14</a:t>
            </a:fld>
            <a:endParaRPr lang="en-US"/>
          </a:p>
        </p:txBody>
      </p:sp>
    </p:spTree>
    <p:extLst>
      <p:ext uri="{BB962C8B-B14F-4D97-AF65-F5344CB8AC3E}">
        <p14:creationId xmlns:p14="http://schemas.microsoft.com/office/powerpoint/2010/main" val="150055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7F44-4549-4540-84CE-AAD7F2900CA2}"/>
              </a:ext>
            </a:extLst>
          </p:cNvPr>
          <p:cNvSpPr>
            <a:spLocks noGrp="1"/>
          </p:cNvSpPr>
          <p:nvPr>
            <p:ph type="title"/>
          </p:nvPr>
        </p:nvSpPr>
        <p:spPr/>
        <p:txBody>
          <a:bodyPr/>
          <a:lstStyle/>
          <a:p>
            <a:r>
              <a:rPr lang="en-US" dirty="0"/>
              <a:t>1) Econometrics</a:t>
            </a:r>
          </a:p>
        </p:txBody>
      </p:sp>
      <p:sp>
        <p:nvSpPr>
          <p:cNvPr id="3" name="Content Placeholder 2">
            <a:extLst>
              <a:ext uri="{FF2B5EF4-FFF2-40B4-BE49-F238E27FC236}">
                <a16:creationId xmlns:a16="http://schemas.microsoft.com/office/drawing/2014/main" id="{C210F261-B348-43E8-AEAA-ADD944E07943}"/>
              </a:ext>
            </a:extLst>
          </p:cNvPr>
          <p:cNvSpPr>
            <a:spLocks noGrp="1"/>
          </p:cNvSpPr>
          <p:nvPr>
            <p:ph idx="1"/>
          </p:nvPr>
        </p:nvSpPr>
        <p:spPr/>
        <p:txBody>
          <a:bodyPr>
            <a:normAutofit fontScale="77500" lnSpcReduction="20000"/>
          </a:bodyPr>
          <a:lstStyle/>
          <a:p>
            <a:r>
              <a:rPr lang="en-US" dirty="0"/>
              <a:t>Most econometric analysis has used price series external to Canada such as the price of West Texas Intermediate (WTI) oil or of gas traded at Henry Hub. However, Canadian producers most often receive revenues based on the price of oil at various refineries in Edmonton or on the price of gas at either the AECO trading hub or at Station 2 in British Columbia.</a:t>
            </a:r>
          </a:p>
          <a:p>
            <a:endParaRPr lang="en-US" dirty="0"/>
          </a:p>
          <a:p>
            <a:r>
              <a:rPr lang="en-US" dirty="0"/>
              <a:t>Current practice often models Canadian prices to be simple linear functions of world benchmark prices. However, such models do not allow different mean reversion rates, volatilities or correlations, all of which may be necessary to reflect fundamental physical and economic differences specific to the Canadian market. </a:t>
            </a:r>
          </a:p>
          <a:p>
            <a:endParaRPr lang="en-US" dirty="0"/>
          </a:p>
          <a:p>
            <a:r>
              <a:rPr lang="en-US" dirty="0"/>
              <a:t>A successful solution would propose an analytical framework suited to the observed dynamics of Canadian energy commodity prices; statistical work supporting the inclusion or exclusion of various factors or terms; calculation of best estimate parameters; forecasts showing </a:t>
            </a:r>
            <a:r>
              <a:rPr lang="en-US" dirty="0" err="1"/>
              <a:t>equi</a:t>
            </a:r>
            <a:r>
              <a:rPr lang="en-US" dirty="0"/>
              <a:t>-probable future outcomes and any computer code required for these calculations.</a:t>
            </a:r>
          </a:p>
          <a:p>
            <a:endParaRPr lang="en-US" dirty="0"/>
          </a:p>
          <a:p>
            <a:r>
              <a:rPr lang="en-US" dirty="0"/>
              <a:t>Data for various Canadian price series can be provided by GLJ Publications.</a:t>
            </a:r>
          </a:p>
        </p:txBody>
      </p:sp>
      <p:sp>
        <p:nvSpPr>
          <p:cNvPr id="4" name="Footer Placeholder 3">
            <a:extLst>
              <a:ext uri="{FF2B5EF4-FFF2-40B4-BE49-F238E27FC236}">
                <a16:creationId xmlns:a16="http://schemas.microsoft.com/office/drawing/2014/main" id="{DDE3F056-BE63-4D84-8C4B-07E238A1854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A8C9EF0-4CDE-425E-AD6D-660AF6C95722}"/>
              </a:ext>
            </a:extLst>
          </p:cNvPr>
          <p:cNvSpPr>
            <a:spLocks noGrp="1"/>
          </p:cNvSpPr>
          <p:nvPr>
            <p:ph type="sldNum" sz="quarter" idx="12"/>
          </p:nvPr>
        </p:nvSpPr>
        <p:spPr/>
        <p:txBody>
          <a:bodyPr/>
          <a:lstStyle/>
          <a:p>
            <a:fld id="{6A2934AE-CAA2-7547-9AAD-CFCEE97C9303}" type="slidenum">
              <a:rPr lang="en-US" smtClean="0"/>
              <a:pPr/>
              <a:t>15</a:t>
            </a:fld>
            <a:endParaRPr lang="en-US"/>
          </a:p>
        </p:txBody>
      </p:sp>
    </p:spTree>
    <p:extLst>
      <p:ext uri="{BB962C8B-B14F-4D97-AF65-F5344CB8AC3E}">
        <p14:creationId xmlns:p14="http://schemas.microsoft.com/office/powerpoint/2010/main" val="175122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dirty="0"/>
              <a:t>A Sample Single-Commodity Model</a:t>
            </a:r>
          </a:p>
        </p:txBody>
      </p:sp>
      <p:graphicFrame>
        <p:nvGraphicFramePr>
          <p:cNvPr id="1026" name="Content Placeholder 3"/>
          <p:cNvGraphicFramePr>
            <a:graphicFrameLocks noGrp="1" noChangeAspect="1"/>
          </p:cNvGraphicFramePr>
          <p:nvPr>
            <p:ph idx="1"/>
          </p:nvPr>
        </p:nvGraphicFramePr>
        <p:xfrm>
          <a:off x="2563813" y="4451350"/>
          <a:ext cx="3675062" cy="503238"/>
        </p:xfrm>
        <a:graphic>
          <a:graphicData uri="http://schemas.openxmlformats.org/presentationml/2006/ole">
            <mc:AlternateContent xmlns:mc="http://schemas.openxmlformats.org/markup-compatibility/2006">
              <mc:Choice xmlns:v="urn:schemas-microsoft-com:vml" Requires="v">
                <p:oleObj spid="_x0000_s1037" name="Equation" r:id="rId3" imgW="1485720" imgH="203040" progId="Equation.3">
                  <p:embed/>
                </p:oleObj>
              </mc:Choice>
              <mc:Fallback>
                <p:oleObj name="Equation" r:id="rId3" imgW="1485720" imgH="203040" progId="Equation.3">
                  <p:embed/>
                  <p:pic>
                    <p:nvPicPr>
                      <p:cNvPr id="1026"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813" y="4451350"/>
                        <a:ext cx="36750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1412857" y="3423050"/>
            <a:ext cx="1630254" cy="369332"/>
          </a:xfrm>
          <a:prstGeom prst="rect">
            <a:avLst/>
          </a:prstGeom>
          <a:noFill/>
          <a:ln w="9525">
            <a:noFill/>
            <a:miter lim="800000"/>
            <a:headEnd/>
            <a:tailEnd/>
          </a:ln>
        </p:spPr>
        <p:txBody>
          <a:bodyPr wrap="none">
            <a:spAutoFit/>
          </a:bodyPr>
          <a:lstStyle/>
          <a:p>
            <a:r>
              <a:rPr lang="en-US" dirty="0">
                <a:solidFill>
                  <a:srgbClr val="0000CC"/>
                </a:solidFill>
              </a:rPr>
              <a:t>Change in Price</a:t>
            </a:r>
          </a:p>
        </p:txBody>
      </p:sp>
      <p:cxnSp>
        <p:nvCxnSpPr>
          <p:cNvPr id="7" name="Straight Arrow Connector 6"/>
          <p:cNvCxnSpPr>
            <a:cxnSpLocks noChangeShapeType="1"/>
          </p:cNvCxnSpPr>
          <p:nvPr/>
        </p:nvCxnSpPr>
        <p:spPr bwMode="auto">
          <a:xfrm>
            <a:off x="2533650" y="3867150"/>
            <a:ext cx="285750" cy="581025"/>
          </a:xfrm>
          <a:prstGeom prst="straightConnector1">
            <a:avLst/>
          </a:prstGeom>
          <a:noFill/>
          <a:ln w="25400" algn="ctr">
            <a:solidFill>
              <a:srgbClr val="0000CC"/>
            </a:solidFill>
            <a:round/>
            <a:headEnd/>
            <a:tailEnd type="triangle" w="med" len="med"/>
          </a:ln>
        </p:spPr>
      </p:cxnSp>
      <p:cxnSp>
        <p:nvCxnSpPr>
          <p:cNvPr id="8" name="Straight Arrow Connector 7"/>
          <p:cNvCxnSpPr>
            <a:cxnSpLocks noChangeShapeType="1"/>
            <a:endCxn id="1026" idx="0"/>
          </p:cNvCxnSpPr>
          <p:nvPr/>
        </p:nvCxnSpPr>
        <p:spPr bwMode="auto">
          <a:xfrm flipH="1">
            <a:off x="4401344" y="3784145"/>
            <a:ext cx="101500" cy="667205"/>
          </a:xfrm>
          <a:prstGeom prst="straightConnector1">
            <a:avLst/>
          </a:prstGeom>
          <a:noFill/>
          <a:ln w="25400" algn="ctr">
            <a:solidFill>
              <a:srgbClr val="0000CC"/>
            </a:solidFill>
            <a:round/>
            <a:headEnd/>
            <a:tailEnd type="triangle" w="med" len="med"/>
          </a:ln>
        </p:spPr>
      </p:cxnSp>
      <p:cxnSp>
        <p:nvCxnSpPr>
          <p:cNvPr id="9" name="Straight Arrow Connector 8"/>
          <p:cNvCxnSpPr>
            <a:cxnSpLocks noChangeShapeType="1"/>
          </p:cNvCxnSpPr>
          <p:nvPr/>
        </p:nvCxnSpPr>
        <p:spPr bwMode="auto">
          <a:xfrm flipH="1">
            <a:off x="6067427" y="3817382"/>
            <a:ext cx="535323" cy="630793"/>
          </a:xfrm>
          <a:prstGeom prst="straightConnector1">
            <a:avLst/>
          </a:prstGeom>
          <a:noFill/>
          <a:ln w="25400" algn="ctr">
            <a:solidFill>
              <a:srgbClr val="0000CC"/>
            </a:solidFill>
            <a:round/>
            <a:headEnd/>
            <a:tailEnd type="triangle" w="med" len="med"/>
          </a:ln>
        </p:spPr>
      </p:cxnSp>
      <p:sp>
        <p:nvSpPr>
          <p:cNvPr id="20" name="TextBox 19"/>
          <p:cNvSpPr txBox="1">
            <a:spLocks noChangeArrowheads="1"/>
          </p:cNvSpPr>
          <p:nvPr/>
        </p:nvSpPr>
        <p:spPr bwMode="auto">
          <a:xfrm>
            <a:off x="2668588" y="5514975"/>
            <a:ext cx="1042208" cy="369332"/>
          </a:xfrm>
          <a:prstGeom prst="rect">
            <a:avLst/>
          </a:prstGeom>
          <a:noFill/>
          <a:ln w="9525">
            <a:noFill/>
            <a:miter lim="800000"/>
            <a:headEnd/>
            <a:tailEnd/>
          </a:ln>
        </p:spPr>
        <p:txBody>
          <a:bodyPr wrap="none">
            <a:spAutoFit/>
          </a:bodyPr>
          <a:lstStyle/>
          <a:p>
            <a:r>
              <a:rPr lang="en-US" dirty="0">
                <a:solidFill>
                  <a:srgbClr val="FF0000"/>
                </a:solidFill>
              </a:rPr>
              <a:t>How Fast</a:t>
            </a:r>
          </a:p>
        </p:txBody>
      </p:sp>
      <p:cxnSp>
        <p:nvCxnSpPr>
          <p:cNvPr id="21" name="Straight Arrow Connector 20"/>
          <p:cNvCxnSpPr>
            <a:cxnSpLocks noChangeShapeType="1"/>
          </p:cNvCxnSpPr>
          <p:nvPr/>
        </p:nvCxnSpPr>
        <p:spPr bwMode="auto">
          <a:xfrm flipV="1">
            <a:off x="3419475" y="4953000"/>
            <a:ext cx="85725" cy="561975"/>
          </a:xfrm>
          <a:prstGeom prst="straightConnector1">
            <a:avLst/>
          </a:prstGeom>
          <a:noFill/>
          <a:ln w="25400" algn="ctr">
            <a:solidFill>
              <a:srgbClr val="FF0000"/>
            </a:solidFill>
            <a:round/>
            <a:headEnd/>
            <a:tailEnd type="triangle" w="med" len="med"/>
          </a:ln>
        </p:spPr>
      </p:cxnSp>
      <p:cxnSp>
        <p:nvCxnSpPr>
          <p:cNvPr id="24" name="Straight Arrow Connector 23"/>
          <p:cNvCxnSpPr>
            <a:cxnSpLocks noChangeShapeType="1"/>
          </p:cNvCxnSpPr>
          <p:nvPr/>
        </p:nvCxnSpPr>
        <p:spPr bwMode="auto">
          <a:xfrm flipH="1" flipV="1">
            <a:off x="5638802" y="4879849"/>
            <a:ext cx="70435" cy="635126"/>
          </a:xfrm>
          <a:prstGeom prst="straightConnector1">
            <a:avLst/>
          </a:prstGeom>
          <a:noFill/>
          <a:ln w="25400" algn="ctr">
            <a:solidFill>
              <a:srgbClr val="FF0000"/>
            </a:solidFill>
            <a:round/>
            <a:headEnd/>
            <a:tailEnd type="triangle" w="med" len="med"/>
          </a:ln>
        </p:spPr>
      </p:cxnSp>
      <p:sp>
        <p:nvSpPr>
          <p:cNvPr id="29" name="Content Placeholder 2"/>
          <p:cNvSpPr txBox="1">
            <a:spLocks/>
          </p:cNvSpPr>
          <p:nvPr/>
        </p:nvSpPr>
        <p:spPr bwMode="auto">
          <a:xfrm>
            <a:off x="1019330" y="1606186"/>
            <a:ext cx="7445219" cy="1803764"/>
          </a:xfrm>
          <a:prstGeom prst="rect">
            <a:avLst/>
          </a:prstGeom>
          <a:noFill/>
          <a:ln w="9525">
            <a:noFill/>
            <a:miter lim="800000"/>
            <a:headEnd/>
            <a:tailEnd/>
          </a:ln>
        </p:spPr>
        <p:txBody>
          <a:bodyPr/>
          <a:lstStyle/>
          <a:p>
            <a:pPr marL="342900" indent="-342900" eaLnBrk="0" hangingPunct="0">
              <a:spcBef>
                <a:spcPct val="20000"/>
              </a:spcBef>
              <a:buFontTx/>
              <a:buChar char="•"/>
              <a:defRPr/>
            </a:pPr>
            <a:r>
              <a:rPr lang="en-CA" kern="0" dirty="0">
                <a:latin typeface="Lucida Sans Unicode" pitchFamily="34" charset="0"/>
                <a:cs typeface="+mn-cs"/>
              </a:rPr>
              <a:t>Real prices don’t increase without limit.</a:t>
            </a:r>
          </a:p>
          <a:p>
            <a:pPr marL="342900" indent="-342900" eaLnBrk="0" hangingPunct="0">
              <a:spcBef>
                <a:spcPct val="20000"/>
              </a:spcBef>
              <a:buFontTx/>
              <a:buChar char="•"/>
              <a:defRPr/>
            </a:pPr>
            <a:r>
              <a:rPr lang="en-CA" kern="0" dirty="0">
                <a:latin typeface="Lucida Sans Unicode" pitchFamily="34" charset="0"/>
                <a:cs typeface="+mn-cs"/>
              </a:rPr>
              <a:t>Instead, they appear to drift back to normal after any dramatic change (up or down).</a:t>
            </a:r>
          </a:p>
          <a:p>
            <a:pPr marL="342900" indent="-342900" eaLnBrk="0" hangingPunct="0">
              <a:spcBef>
                <a:spcPct val="20000"/>
              </a:spcBef>
              <a:buFontTx/>
              <a:buChar char="•"/>
              <a:defRPr/>
            </a:pPr>
            <a:r>
              <a:rPr lang="en-CA" kern="0" dirty="0">
                <a:latin typeface="Lucida Sans Unicode" pitchFamily="34" charset="0"/>
                <a:cs typeface="+mn-cs"/>
              </a:rPr>
              <a:t>An Ornstein-Uhlenbeck Model captures the basics of this behaviour.</a:t>
            </a:r>
          </a:p>
        </p:txBody>
      </p:sp>
      <p:sp>
        <p:nvSpPr>
          <p:cNvPr id="12" name="Slide Number Placeholder 11"/>
          <p:cNvSpPr>
            <a:spLocks noGrp="1"/>
          </p:cNvSpPr>
          <p:nvPr>
            <p:ph type="sldNum" sz="quarter" idx="12"/>
          </p:nvPr>
        </p:nvSpPr>
        <p:spPr/>
        <p:txBody>
          <a:bodyPr/>
          <a:lstStyle/>
          <a:p>
            <a:fld id="{6A2934AE-CAA2-7547-9AAD-CFCEE97C9303}" type="slidenum">
              <a:rPr lang="en-US" smtClean="0"/>
              <a:pPr/>
              <a:t>16</a:t>
            </a:fld>
            <a:endParaRPr lang="en-US"/>
          </a:p>
        </p:txBody>
      </p:sp>
      <p:sp>
        <p:nvSpPr>
          <p:cNvPr id="13" name="Footer Placeholder 12"/>
          <p:cNvSpPr>
            <a:spLocks noGrp="1"/>
          </p:cNvSpPr>
          <p:nvPr>
            <p:ph type="ftr" sz="quarter" idx="11"/>
          </p:nvPr>
        </p:nvSpPr>
        <p:spPr/>
        <p:txBody>
          <a:bodyPr/>
          <a:lstStyle/>
          <a:p>
            <a:r>
              <a:rPr lang="en-US"/>
              <a:t>GLJ PETROLEUM CONSULTANTS</a:t>
            </a:r>
          </a:p>
        </p:txBody>
      </p:sp>
      <p:sp>
        <p:nvSpPr>
          <p:cNvPr id="14" name="TextBox 13">
            <a:extLst>
              <a:ext uri="{FF2B5EF4-FFF2-40B4-BE49-F238E27FC236}">
                <a16:creationId xmlns:a16="http://schemas.microsoft.com/office/drawing/2014/main" id="{ED73D523-EF6F-44D2-98B5-B7226305D5C1}"/>
              </a:ext>
            </a:extLst>
          </p:cNvPr>
          <p:cNvSpPr txBox="1">
            <a:spLocks noChangeArrowheads="1"/>
          </p:cNvSpPr>
          <p:nvPr/>
        </p:nvSpPr>
        <p:spPr bwMode="auto">
          <a:xfrm>
            <a:off x="6543469" y="3423050"/>
            <a:ext cx="655436" cy="369332"/>
          </a:xfrm>
          <a:prstGeom prst="rect">
            <a:avLst/>
          </a:prstGeom>
          <a:noFill/>
          <a:ln w="9525">
            <a:noFill/>
            <a:miter lim="800000"/>
            <a:headEnd/>
            <a:tailEnd/>
          </a:ln>
        </p:spPr>
        <p:txBody>
          <a:bodyPr wrap="none">
            <a:spAutoFit/>
          </a:bodyPr>
          <a:lstStyle/>
          <a:p>
            <a:r>
              <a:rPr lang="en-US" dirty="0">
                <a:solidFill>
                  <a:srgbClr val="0000CC"/>
                </a:solidFill>
              </a:rPr>
              <a:t>Error</a:t>
            </a:r>
          </a:p>
        </p:txBody>
      </p:sp>
      <p:sp>
        <p:nvSpPr>
          <p:cNvPr id="15" name="TextBox 14">
            <a:extLst>
              <a:ext uri="{FF2B5EF4-FFF2-40B4-BE49-F238E27FC236}">
                <a16:creationId xmlns:a16="http://schemas.microsoft.com/office/drawing/2014/main" id="{270B1AC4-628C-4076-A4AF-EE26C9457A6E}"/>
              </a:ext>
            </a:extLst>
          </p:cNvPr>
          <p:cNvSpPr txBox="1">
            <a:spLocks noChangeArrowheads="1"/>
          </p:cNvSpPr>
          <p:nvPr/>
        </p:nvSpPr>
        <p:spPr bwMode="auto">
          <a:xfrm>
            <a:off x="3419475" y="3423050"/>
            <a:ext cx="2469843" cy="369332"/>
          </a:xfrm>
          <a:prstGeom prst="rect">
            <a:avLst/>
          </a:prstGeom>
          <a:noFill/>
          <a:ln w="9525">
            <a:noFill/>
            <a:miter lim="800000"/>
            <a:headEnd/>
            <a:tailEnd/>
          </a:ln>
        </p:spPr>
        <p:txBody>
          <a:bodyPr wrap="none">
            <a:spAutoFit/>
          </a:bodyPr>
          <a:lstStyle/>
          <a:p>
            <a:r>
              <a:rPr lang="en-US" dirty="0">
                <a:solidFill>
                  <a:srgbClr val="0000CC"/>
                </a:solidFill>
              </a:rPr>
              <a:t>Difference from Average</a:t>
            </a:r>
          </a:p>
        </p:txBody>
      </p:sp>
      <p:sp>
        <p:nvSpPr>
          <p:cNvPr id="22" name="TextBox 21">
            <a:extLst>
              <a:ext uri="{FF2B5EF4-FFF2-40B4-BE49-F238E27FC236}">
                <a16:creationId xmlns:a16="http://schemas.microsoft.com/office/drawing/2014/main" id="{6F6D9F40-25C5-4E50-934E-156CBBA43426}"/>
              </a:ext>
            </a:extLst>
          </p:cNvPr>
          <p:cNvSpPr txBox="1">
            <a:spLocks noChangeArrowheads="1"/>
          </p:cNvSpPr>
          <p:nvPr/>
        </p:nvSpPr>
        <p:spPr bwMode="auto">
          <a:xfrm>
            <a:off x="5122295" y="5521144"/>
            <a:ext cx="1430905" cy="369332"/>
          </a:xfrm>
          <a:prstGeom prst="rect">
            <a:avLst/>
          </a:prstGeom>
          <a:noFill/>
          <a:ln w="9525">
            <a:noFill/>
            <a:miter lim="800000"/>
            <a:headEnd/>
            <a:tailEnd/>
          </a:ln>
        </p:spPr>
        <p:txBody>
          <a:bodyPr wrap="none">
            <a:spAutoFit/>
          </a:bodyPr>
          <a:lstStyle/>
          <a:p>
            <a:r>
              <a:rPr lang="en-US" dirty="0">
                <a:solidFill>
                  <a:srgbClr val="FF0000"/>
                </a:solidFill>
              </a:rPr>
              <a:t>How Variable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14" grpId="0"/>
      <p:bldP spid="15"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Model Parameters</a:t>
            </a:r>
            <a:br>
              <a:rPr lang="en-US" dirty="0"/>
            </a:br>
            <a:r>
              <a:rPr lang="en-US" dirty="0"/>
              <a:t>(Real Prices $CDN)</a:t>
            </a:r>
          </a:p>
        </p:txBody>
      </p:sp>
      <p:graphicFrame>
        <p:nvGraphicFramePr>
          <p:cNvPr id="4" name="Content Placeholder 3"/>
          <p:cNvGraphicFramePr>
            <a:graphicFrameLocks noGrp="1"/>
          </p:cNvGraphicFramePr>
          <p:nvPr>
            <p:ph idx="1"/>
          </p:nvPr>
        </p:nvGraphicFramePr>
        <p:xfrm>
          <a:off x="250825" y="1282700"/>
          <a:ext cx="7720011" cy="4450080"/>
        </p:xfrm>
        <a:graphic>
          <a:graphicData uri="http://schemas.openxmlformats.org/drawingml/2006/table">
            <a:tbl>
              <a:tblPr firstRow="1" bandRow="1">
                <a:tableStyleId>{5C22544A-7EE6-4342-B048-85BDC9FD1C3A}</a:tableStyleId>
              </a:tblPr>
              <a:tblGrid>
                <a:gridCol w="3157167">
                  <a:extLst>
                    <a:ext uri="{9D8B030D-6E8A-4147-A177-3AD203B41FA5}">
                      <a16:colId xmlns:a16="http://schemas.microsoft.com/office/drawing/2014/main" val="20000"/>
                    </a:ext>
                  </a:extLst>
                </a:gridCol>
                <a:gridCol w="1520948">
                  <a:extLst>
                    <a:ext uri="{9D8B030D-6E8A-4147-A177-3AD203B41FA5}">
                      <a16:colId xmlns:a16="http://schemas.microsoft.com/office/drawing/2014/main" val="20001"/>
                    </a:ext>
                  </a:extLst>
                </a:gridCol>
                <a:gridCol w="1520948">
                  <a:extLst>
                    <a:ext uri="{9D8B030D-6E8A-4147-A177-3AD203B41FA5}">
                      <a16:colId xmlns:a16="http://schemas.microsoft.com/office/drawing/2014/main" val="20002"/>
                    </a:ext>
                  </a:extLst>
                </a:gridCol>
                <a:gridCol w="1520948">
                  <a:extLst>
                    <a:ext uri="{9D8B030D-6E8A-4147-A177-3AD203B41FA5}">
                      <a16:colId xmlns:a16="http://schemas.microsoft.com/office/drawing/2014/main" val="20003"/>
                    </a:ext>
                  </a:extLst>
                </a:gridCol>
              </a:tblGrid>
              <a:tr h="352004">
                <a:tc>
                  <a:txBody>
                    <a:bodyPr/>
                    <a:lstStyle/>
                    <a:p>
                      <a:pPr algn="l"/>
                      <a:endParaRPr lang="en-US" sz="2000"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Average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Volatility</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Half-Life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01267">
                <a:tc>
                  <a:txBody>
                    <a:bodyPr/>
                    <a:lstStyle/>
                    <a:p>
                      <a:pPr algn="l"/>
                      <a:r>
                        <a:rPr lang="en-US" sz="2000" dirty="0"/>
                        <a:t>WTI</a:t>
                      </a:r>
                    </a:p>
                    <a:p>
                      <a:pPr algn="l"/>
                      <a:r>
                        <a:rPr lang="en-US" sz="2000" dirty="0"/>
                        <a:t>Brent</a:t>
                      </a:r>
                    </a:p>
                    <a:p>
                      <a:pPr algn="l"/>
                      <a:r>
                        <a:rPr lang="en-US" sz="2000" dirty="0"/>
                        <a:t>Edmonton Light Sweet</a:t>
                      </a:r>
                    </a:p>
                    <a:p>
                      <a:pPr algn="l"/>
                      <a:r>
                        <a:rPr lang="en-US" sz="2000" dirty="0"/>
                        <a:t>Edmonton Condensate</a:t>
                      </a:r>
                    </a:p>
                    <a:p>
                      <a:pPr algn="l"/>
                      <a:r>
                        <a:rPr lang="en-US" sz="2000" dirty="0"/>
                        <a:t>Edmonton Mixed Sweet</a:t>
                      </a:r>
                    </a:p>
                    <a:p>
                      <a:pPr algn="l"/>
                      <a:r>
                        <a:rPr lang="en-US" sz="2000" dirty="0"/>
                        <a:t>Cromer Light</a:t>
                      </a:r>
                    </a:p>
                    <a:p>
                      <a:pPr algn="l"/>
                      <a:r>
                        <a:rPr lang="en-US" sz="2000" dirty="0"/>
                        <a:t>Hardisty Heavy</a:t>
                      </a:r>
                    </a:p>
                    <a:p>
                      <a:pPr algn="l"/>
                      <a:r>
                        <a:rPr lang="en-US" sz="2000" dirty="0"/>
                        <a:t>Edmonton Butane</a:t>
                      </a:r>
                    </a:p>
                    <a:p>
                      <a:pPr algn="l"/>
                      <a:r>
                        <a:rPr lang="en-US" sz="2000" dirty="0"/>
                        <a:t>Edmonton Propane</a:t>
                      </a:r>
                    </a:p>
                    <a:p>
                      <a:pPr algn="l"/>
                      <a:r>
                        <a:rPr lang="en-US" sz="2000" dirty="0"/>
                        <a:t>Henry Hub</a:t>
                      </a:r>
                    </a:p>
                    <a:p>
                      <a:pPr algn="l"/>
                      <a:r>
                        <a:rPr lang="en-US" sz="2000" dirty="0"/>
                        <a:t>AECO</a:t>
                      </a:r>
                    </a:p>
                    <a:p>
                      <a:pPr algn="l"/>
                      <a:r>
                        <a:rPr lang="en-US" sz="2000" dirty="0"/>
                        <a:t>Alberta Plantgate</a:t>
                      </a:r>
                    </a:p>
                    <a:p>
                      <a:pPr algn="l"/>
                      <a:r>
                        <a:rPr lang="en-US" sz="2000" dirty="0"/>
                        <a:t>Station 2</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87.04</a:t>
                      </a:r>
                    </a:p>
                    <a:p>
                      <a:pPr algn="l"/>
                      <a:r>
                        <a:rPr lang="en-US" sz="2000" dirty="0"/>
                        <a:t>92.07</a:t>
                      </a:r>
                    </a:p>
                    <a:p>
                      <a:pPr algn="l"/>
                      <a:r>
                        <a:rPr lang="en-US" sz="2000" dirty="0"/>
                        <a:t>85.13</a:t>
                      </a:r>
                    </a:p>
                    <a:p>
                      <a:pPr algn="l"/>
                      <a:r>
                        <a:rPr lang="en-US" sz="2000" dirty="0"/>
                        <a:t>90.71</a:t>
                      </a:r>
                    </a:p>
                    <a:p>
                      <a:pPr algn="l"/>
                      <a:r>
                        <a:rPr lang="en-US" sz="2000" dirty="0"/>
                        <a:t>84.58</a:t>
                      </a:r>
                    </a:p>
                    <a:p>
                      <a:pPr algn="l"/>
                      <a:r>
                        <a:rPr lang="en-US" sz="2000" dirty="0"/>
                        <a:t>80.49</a:t>
                      </a:r>
                    </a:p>
                    <a:p>
                      <a:pPr algn="l"/>
                      <a:r>
                        <a:rPr lang="en-US" sz="2000" dirty="0"/>
                        <a:t>55.48</a:t>
                      </a:r>
                    </a:p>
                    <a:p>
                      <a:pPr algn="l"/>
                      <a:r>
                        <a:rPr lang="en-US" sz="2000" dirty="0"/>
                        <a:t>69.93</a:t>
                      </a:r>
                    </a:p>
                    <a:p>
                      <a:pPr algn="l"/>
                      <a:r>
                        <a:rPr lang="en-US" sz="2000" dirty="0"/>
                        <a:t>53.29</a:t>
                      </a:r>
                    </a:p>
                    <a:p>
                      <a:pPr algn="l"/>
                      <a:r>
                        <a:rPr lang="en-US" sz="2000" dirty="0"/>
                        <a:t>4.77</a:t>
                      </a:r>
                    </a:p>
                    <a:p>
                      <a:pPr algn="l"/>
                      <a:r>
                        <a:rPr lang="en-US" sz="2000" dirty="0"/>
                        <a:t>4.78</a:t>
                      </a:r>
                    </a:p>
                    <a:p>
                      <a:pPr algn="l"/>
                      <a:r>
                        <a:rPr lang="en-US" sz="2000" dirty="0"/>
                        <a:t>4.53</a:t>
                      </a:r>
                    </a:p>
                    <a:p>
                      <a:pPr algn="l"/>
                      <a:r>
                        <a:rPr lang="en-US" sz="2000" dirty="0"/>
                        <a:t>4.66</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29.91% </a:t>
                      </a:r>
                    </a:p>
                    <a:p>
                      <a:pPr algn="l"/>
                      <a:r>
                        <a:rPr lang="en-US" sz="2000" dirty="0"/>
                        <a:t>27.22%</a:t>
                      </a:r>
                    </a:p>
                    <a:p>
                      <a:pPr algn="l"/>
                      <a:r>
                        <a:rPr lang="en-US" sz="2000" dirty="0"/>
                        <a:t>35.09% </a:t>
                      </a:r>
                    </a:p>
                    <a:p>
                      <a:pPr algn="l"/>
                      <a:r>
                        <a:rPr lang="en-US" sz="2000" dirty="0"/>
                        <a:t>30.76% </a:t>
                      </a:r>
                    </a:p>
                    <a:p>
                      <a:pPr algn="l"/>
                      <a:r>
                        <a:rPr lang="en-US" sz="2000" dirty="0"/>
                        <a:t>35.17% </a:t>
                      </a:r>
                    </a:p>
                    <a:p>
                      <a:pPr algn="l"/>
                      <a:r>
                        <a:rPr lang="en-US" sz="2000" dirty="0"/>
                        <a:t>37.46% </a:t>
                      </a:r>
                    </a:p>
                    <a:p>
                      <a:pPr algn="l"/>
                      <a:r>
                        <a:rPr lang="en-US" sz="2000" dirty="0"/>
                        <a:t>78.24% </a:t>
                      </a:r>
                    </a:p>
                    <a:p>
                      <a:pPr algn="l"/>
                      <a:r>
                        <a:rPr lang="en-US" sz="2000" dirty="0"/>
                        <a:t>37.76% </a:t>
                      </a:r>
                    </a:p>
                    <a:p>
                      <a:pPr algn="l"/>
                      <a:r>
                        <a:rPr lang="en-US" sz="2000" dirty="0"/>
                        <a:t>41.04% </a:t>
                      </a:r>
                    </a:p>
                    <a:p>
                      <a:pPr algn="l"/>
                      <a:r>
                        <a:rPr lang="en-US" sz="2000" dirty="0"/>
                        <a:t>47.88% </a:t>
                      </a:r>
                    </a:p>
                    <a:p>
                      <a:pPr algn="l"/>
                      <a:r>
                        <a:rPr lang="en-US" sz="2000" dirty="0"/>
                        <a:t>47.43% </a:t>
                      </a:r>
                    </a:p>
                    <a:p>
                      <a:pPr algn="l"/>
                      <a:r>
                        <a:rPr lang="en-US" sz="2000" dirty="0"/>
                        <a:t>48.90% </a:t>
                      </a:r>
                    </a:p>
                    <a:p>
                      <a:pPr algn="l"/>
                      <a:r>
                        <a:rPr lang="en-US" sz="2000" dirty="0"/>
                        <a:t>50.76%</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1.334</a:t>
                      </a:r>
                    </a:p>
                    <a:p>
                      <a:pPr algn="l"/>
                      <a:r>
                        <a:rPr lang="en-US" sz="2000" dirty="0"/>
                        <a:t>1.029</a:t>
                      </a:r>
                    </a:p>
                    <a:p>
                      <a:pPr algn="l"/>
                      <a:r>
                        <a:rPr lang="en-US" sz="2000" dirty="0"/>
                        <a:t>1.442</a:t>
                      </a:r>
                    </a:p>
                    <a:p>
                      <a:pPr algn="l"/>
                      <a:r>
                        <a:rPr lang="en-US" sz="2000" dirty="0"/>
                        <a:t>1.140</a:t>
                      </a:r>
                    </a:p>
                    <a:p>
                      <a:pPr algn="l"/>
                      <a:r>
                        <a:rPr lang="en-US" sz="2000" dirty="0"/>
                        <a:t>1.434</a:t>
                      </a:r>
                    </a:p>
                    <a:p>
                      <a:pPr algn="l"/>
                      <a:r>
                        <a:rPr lang="en-US" sz="2000" dirty="0"/>
                        <a:t>1.513</a:t>
                      </a:r>
                    </a:p>
                    <a:p>
                      <a:pPr algn="l"/>
                      <a:r>
                        <a:rPr lang="en-US" sz="2000" dirty="0"/>
                        <a:t>2.654</a:t>
                      </a:r>
                    </a:p>
                    <a:p>
                      <a:pPr algn="l"/>
                      <a:r>
                        <a:rPr lang="en-US" sz="2000" dirty="0"/>
                        <a:t>2.043</a:t>
                      </a:r>
                    </a:p>
                    <a:p>
                      <a:pPr algn="l"/>
                      <a:r>
                        <a:rPr lang="en-US" sz="2000" dirty="0"/>
                        <a:t>2.353</a:t>
                      </a:r>
                    </a:p>
                    <a:p>
                      <a:pPr algn="l"/>
                      <a:r>
                        <a:rPr lang="en-US" sz="2000" dirty="0"/>
                        <a:t>0.425</a:t>
                      </a:r>
                    </a:p>
                    <a:p>
                      <a:pPr algn="l"/>
                      <a:r>
                        <a:rPr lang="en-US" sz="2000" dirty="0"/>
                        <a:t>0.576</a:t>
                      </a:r>
                    </a:p>
                    <a:p>
                      <a:pPr algn="l"/>
                      <a:r>
                        <a:rPr lang="en-US" sz="2000" dirty="0"/>
                        <a:t>0.567</a:t>
                      </a:r>
                    </a:p>
                    <a:p>
                      <a:pPr algn="l"/>
                      <a:r>
                        <a:rPr lang="en-US" sz="2000" dirty="0"/>
                        <a:t>0.644</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sp>
        <p:nvSpPr>
          <p:cNvPr id="7" name="Footer Placeholder 6"/>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17</a:t>
            </a:fld>
            <a:endParaRPr lang="en-US"/>
          </a:p>
        </p:txBody>
      </p:sp>
      <p:sp>
        <p:nvSpPr>
          <p:cNvPr id="5" name="Title 1"/>
          <p:cNvSpPr txBox="1">
            <a:spLocks/>
          </p:cNvSpPr>
          <p:nvPr/>
        </p:nvSpPr>
        <p:spPr bwMode="auto">
          <a:xfrm>
            <a:off x="457200" y="5769213"/>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Since 2005, the less you are like Brent or AECO/</a:t>
            </a:r>
            <a:r>
              <a:rPr lang="en-US" kern="0" dirty="0" err="1">
                <a:solidFill>
                  <a:schemeClr val="tx2"/>
                </a:solidFill>
                <a:latin typeface="Lucida Sans Unicode" pitchFamily="34" charset="0"/>
                <a:ea typeface="+mj-ea"/>
                <a:cs typeface="+mj-cs"/>
              </a:rPr>
              <a:t>HH</a:t>
            </a:r>
            <a:r>
              <a:rPr lang="en-US" kern="0" dirty="0">
                <a:solidFill>
                  <a:schemeClr val="tx2"/>
                </a:solidFill>
                <a:latin typeface="Lucida Sans Unicode" pitchFamily="34" charset="0"/>
                <a:ea typeface="+mj-ea"/>
                <a:cs typeface="+mj-cs"/>
              </a:rPr>
              <a:t>,</a:t>
            </a:r>
          </a:p>
          <a:p>
            <a:pPr algn="ctr" eaLnBrk="0" hangingPunct="0">
              <a:defRPr/>
            </a:pPr>
            <a:r>
              <a:rPr lang="en-US" kern="0" dirty="0">
                <a:solidFill>
                  <a:schemeClr val="tx2"/>
                </a:solidFill>
                <a:latin typeface="Lucida Sans Unicode" pitchFamily="34" charset="0"/>
                <a:ea typeface="+mj-ea"/>
                <a:cs typeface="+mj-cs"/>
              </a:rPr>
              <a:t>the lower and the more volatile your price.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DE5E-70FC-49C6-8631-0E87A8B78B7B}"/>
              </a:ext>
            </a:extLst>
          </p:cNvPr>
          <p:cNvSpPr>
            <a:spLocks noGrp="1"/>
          </p:cNvSpPr>
          <p:nvPr>
            <p:ph type="title"/>
          </p:nvPr>
        </p:nvSpPr>
        <p:spPr/>
        <p:txBody>
          <a:bodyPr/>
          <a:lstStyle/>
          <a:p>
            <a:r>
              <a:rPr lang="en-US" dirty="0"/>
              <a:t>2) SDE Solutions to PDEs</a:t>
            </a:r>
          </a:p>
        </p:txBody>
      </p:sp>
      <p:sp>
        <p:nvSpPr>
          <p:cNvPr id="3" name="Content Placeholder 2">
            <a:extLst>
              <a:ext uri="{FF2B5EF4-FFF2-40B4-BE49-F238E27FC236}">
                <a16:creationId xmlns:a16="http://schemas.microsoft.com/office/drawing/2014/main" id="{929578E6-EF1F-485B-B614-2944888CDA75}"/>
              </a:ext>
            </a:extLst>
          </p:cNvPr>
          <p:cNvSpPr>
            <a:spLocks noGrp="1"/>
          </p:cNvSpPr>
          <p:nvPr>
            <p:ph idx="1"/>
          </p:nvPr>
        </p:nvSpPr>
        <p:spPr>
          <a:xfrm>
            <a:off x="250147" y="1282768"/>
            <a:ext cx="8658939" cy="1641100"/>
          </a:xfrm>
        </p:spPr>
        <p:txBody>
          <a:bodyPr>
            <a:noAutofit/>
          </a:bodyPr>
          <a:lstStyle/>
          <a:p>
            <a:r>
              <a:rPr lang="en-US" sz="1100" dirty="0"/>
              <a:t>Simple PDE production models are commonly used for economic calculations, especially PDEs with compact analytical solutions. For example, late life wells produced with a constant pressure are often modelled using a simple exponential relationship, </a:t>
            </a:r>
            <a:r>
              <a:rPr lang="en-US" sz="1100" i="1" dirty="0" err="1"/>
              <a:t>dq</a:t>
            </a:r>
            <a:r>
              <a:rPr lang="en-US" sz="1100" i="1" dirty="0"/>
              <a:t>/dt = -</a:t>
            </a:r>
            <a:r>
              <a:rPr lang="en-US" sz="1100" i="1" dirty="0" err="1"/>
              <a:t>Dq</a:t>
            </a:r>
            <a:r>
              <a:rPr lang="en-US" sz="1100" dirty="0"/>
              <a:t> where </a:t>
            </a:r>
            <a:r>
              <a:rPr lang="en-US" sz="1100" i="1" dirty="0"/>
              <a:t>q</a:t>
            </a:r>
            <a:r>
              <a:rPr lang="en-US" sz="1100" dirty="0"/>
              <a:t> is the flow rate and </a:t>
            </a:r>
            <a:r>
              <a:rPr lang="en-US" sz="1100" i="1" dirty="0"/>
              <a:t>D</a:t>
            </a:r>
            <a:r>
              <a:rPr lang="en-US" sz="1100" dirty="0"/>
              <a:t> is a constant rate of decline. The parameters of these models cannot be precisely determined </a:t>
            </a:r>
            <a:r>
              <a:rPr lang="en-US" sz="1100" i="1" dirty="0"/>
              <a:t>a priori</a:t>
            </a:r>
            <a:r>
              <a:rPr lang="en-US" sz="1100" dirty="0"/>
              <a:t>, nor can they be estimated with precision due to the difficulty in precisely controlling producing conditions for accurate flow measurements. As such, forecasts are uncertain. </a:t>
            </a:r>
          </a:p>
          <a:p>
            <a:endParaRPr lang="en-US" sz="1100" dirty="0"/>
          </a:p>
          <a:p>
            <a:r>
              <a:rPr lang="en-US" sz="1100" dirty="0"/>
              <a:t>Our goal here is to model the parameters as stochastic processes and solve the resulting stochastic differential equations using Ito's Lemma. These can then be used to compare with data from actual wells to evaluate how well these stochastic models are working.</a:t>
            </a:r>
          </a:p>
          <a:p>
            <a:endParaRPr lang="en-US" sz="1100" dirty="0"/>
          </a:p>
          <a:p>
            <a:r>
              <a:rPr lang="en-US" sz="1100" dirty="0"/>
              <a:t>Common PDEs used to forecast production include the following:</a:t>
            </a:r>
          </a:p>
        </p:txBody>
      </p:sp>
      <p:sp>
        <p:nvSpPr>
          <p:cNvPr id="4" name="Footer Placeholder 3">
            <a:extLst>
              <a:ext uri="{FF2B5EF4-FFF2-40B4-BE49-F238E27FC236}">
                <a16:creationId xmlns:a16="http://schemas.microsoft.com/office/drawing/2014/main" id="{3943B395-6A74-432F-B0B2-67F0B2492EF4}"/>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4AEC493-BF5A-48BE-BA20-84B61D792FD1}"/>
              </a:ext>
            </a:extLst>
          </p:cNvPr>
          <p:cNvSpPr>
            <a:spLocks noGrp="1"/>
          </p:cNvSpPr>
          <p:nvPr>
            <p:ph type="sldNum" sz="quarter" idx="12"/>
          </p:nvPr>
        </p:nvSpPr>
        <p:spPr/>
        <p:txBody>
          <a:bodyPr/>
          <a:lstStyle/>
          <a:p>
            <a:fld id="{6A2934AE-CAA2-7547-9AAD-CFCEE97C9303}" type="slidenum">
              <a:rPr lang="en-US" smtClean="0"/>
              <a:pPr/>
              <a:t>18</a:t>
            </a:fld>
            <a:endParaRPr lang="en-US"/>
          </a:p>
        </p:txBody>
      </p:sp>
      <p:sp>
        <p:nvSpPr>
          <p:cNvPr id="6" name="Content Placeholder 2">
            <a:extLst>
              <a:ext uri="{FF2B5EF4-FFF2-40B4-BE49-F238E27FC236}">
                <a16:creationId xmlns:a16="http://schemas.microsoft.com/office/drawing/2014/main" id="{058D7967-E5C2-4F07-9166-C95D12EF219C}"/>
              </a:ext>
            </a:extLst>
          </p:cNvPr>
          <p:cNvSpPr txBox="1">
            <a:spLocks/>
          </p:cNvSpPr>
          <p:nvPr/>
        </p:nvSpPr>
        <p:spPr>
          <a:xfrm>
            <a:off x="250147" y="3429000"/>
            <a:ext cx="8658939" cy="1724972"/>
          </a:xfrm>
          <a:prstGeom prst="rect">
            <a:avLst/>
          </a:prstGeom>
        </p:spPr>
        <p:txBody>
          <a:bodyPr vert="horz" lIns="91440" tIns="45720" rIns="91440" bIns="45720" numCol="2" rtlCol="0">
            <a:norm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Arps: </a:t>
            </a:r>
          </a:p>
          <a:p>
            <a:pPr marL="0" indent="0">
              <a:buNone/>
            </a:pPr>
            <a:r>
              <a:rPr lang="en-US" sz="1100" i="1" dirty="0"/>
              <a:t>	</a:t>
            </a:r>
            <a:r>
              <a:rPr lang="en-US" sz="1100" i="1" dirty="0" err="1"/>
              <a:t>dq</a:t>
            </a:r>
            <a:r>
              <a:rPr lang="en-US" sz="1100" i="1" dirty="0"/>
              <a:t>/dt = -(D</a:t>
            </a:r>
            <a:r>
              <a:rPr lang="en-US" sz="1100" i="1" baseline="-25000" dirty="0"/>
              <a:t>1</a:t>
            </a:r>
            <a:r>
              <a:rPr lang="en-US" sz="1100" i="1" dirty="0"/>
              <a:t>/q</a:t>
            </a:r>
            <a:r>
              <a:rPr lang="en-US" sz="1100" i="1" baseline="-25000" dirty="0"/>
              <a:t>1</a:t>
            </a:r>
            <a:r>
              <a:rPr lang="en-US" sz="1100" i="1" baseline="30000" dirty="0"/>
              <a:t>b</a:t>
            </a:r>
            <a:r>
              <a:rPr lang="en-US" sz="1100" i="1" dirty="0"/>
              <a:t>) q</a:t>
            </a:r>
            <a:r>
              <a:rPr lang="en-US" sz="1100" i="1" baseline="30000" dirty="0"/>
              <a:t>b+1</a:t>
            </a:r>
            <a:endParaRPr lang="en-US" sz="1100" i="1" dirty="0"/>
          </a:p>
          <a:p>
            <a:endParaRPr lang="en-US" sz="1100" dirty="0"/>
          </a:p>
          <a:p>
            <a:r>
              <a:rPr lang="en-US" sz="1100" dirty="0"/>
              <a:t>Power Law Exponential: </a:t>
            </a:r>
          </a:p>
          <a:p>
            <a:pPr marL="0" indent="0">
              <a:buNone/>
            </a:pPr>
            <a:r>
              <a:rPr lang="en-US" sz="1100" i="1" dirty="0"/>
              <a:t>	</a:t>
            </a:r>
            <a:r>
              <a:rPr lang="en-US" sz="1100" i="1" dirty="0" err="1"/>
              <a:t>dq</a:t>
            </a:r>
            <a:r>
              <a:rPr lang="en-US" sz="1100" i="1" dirty="0"/>
              <a:t>/dt = -( D</a:t>
            </a:r>
            <a:r>
              <a:rPr lang="en-US" sz="1100" i="1" baseline="-25000" dirty="0"/>
              <a:t>∞</a:t>
            </a:r>
            <a:r>
              <a:rPr lang="en-US" sz="1100" i="1" dirty="0"/>
              <a:t> + D</a:t>
            </a:r>
            <a:r>
              <a:rPr lang="en-US" sz="1100" i="1" baseline="-25000" dirty="0"/>
              <a:t>1</a:t>
            </a:r>
            <a:r>
              <a:rPr lang="en-US" sz="1100" i="1" dirty="0"/>
              <a:t>t</a:t>
            </a:r>
            <a:r>
              <a:rPr lang="en-US" sz="1100" i="1" baseline="30000" dirty="0"/>
              <a:t>-(1-n)</a:t>
            </a:r>
            <a:r>
              <a:rPr lang="en-US" sz="1100" i="1" dirty="0"/>
              <a:t>) q</a:t>
            </a:r>
          </a:p>
          <a:p>
            <a:endParaRPr lang="en-US" sz="1100" dirty="0"/>
          </a:p>
          <a:p>
            <a:r>
              <a:rPr lang="en-US" sz="1100" dirty="0"/>
              <a:t>Stretched Exponential: </a:t>
            </a:r>
          </a:p>
          <a:p>
            <a:pPr marL="0" indent="0">
              <a:buNone/>
            </a:pPr>
            <a:r>
              <a:rPr lang="en-US" sz="1100" i="1" dirty="0"/>
              <a:t>	</a:t>
            </a:r>
            <a:r>
              <a:rPr lang="en-US" sz="1100" i="1" dirty="0" err="1"/>
              <a:t>dq</a:t>
            </a:r>
            <a:r>
              <a:rPr lang="en-US" sz="1100" i="1" dirty="0"/>
              <a:t>/dt = -(n/t) (t/</a:t>
            </a:r>
            <a:r>
              <a:rPr lang="el-GR" sz="1100" i="1" dirty="0"/>
              <a:t>τ</a:t>
            </a:r>
            <a:r>
              <a:rPr lang="en-US" sz="1100" i="1" dirty="0"/>
              <a:t>)</a:t>
            </a:r>
            <a:r>
              <a:rPr lang="en-US" sz="1100" i="1" baseline="30000" dirty="0"/>
              <a:t>n</a:t>
            </a:r>
            <a:r>
              <a:rPr lang="en-US" sz="1100" i="1" dirty="0"/>
              <a:t> q</a:t>
            </a:r>
          </a:p>
          <a:p>
            <a:endParaRPr lang="en-US" sz="1100" dirty="0"/>
          </a:p>
          <a:p>
            <a:r>
              <a:rPr lang="en-US" sz="1100" dirty="0"/>
              <a:t>Logistic Growth: </a:t>
            </a:r>
          </a:p>
          <a:p>
            <a:pPr marL="0" indent="0">
              <a:buNone/>
            </a:pPr>
            <a:r>
              <a:rPr lang="en-US" sz="1100" i="1" dirty="0"/>
              <a:t>	</a:t>
            </a:r>
            <a:r>
              <a:rPr lang="en-US" sz="1100" i="1" dirty="0" err="1"/>
              <a:t>dq</a:t>
            </a:r>
            <a:r>
              <a:rPr lang="en-US" sz="1100" i="1" dirty="0"/>
              <a:t>/dt = -{a-an+(1+n)</a:t>
            </a:r>
            <a:r>
              <a:rPr lang="en-US" sz="1100" i="1" dirty="0" err="1"/>
              <a:t>t</a:t>
            </a:r>
            <a:r>
              <a:rPr lang="en-US" sz="1100" i="1" baseline="30000" dirty="0" err="1"/>
              <a:t>n</a:t>
            </a:r>
            <a:r>
              <a:rPr lang="en-US" sz="1100" i="1" dirty="0"/>
              <a:t>}/{t(</a:t>
            </a:r>
            <a:r>
              <a:rPr lang="en-US" sz="1100" i="1" dirty="0" err="1"/>
              <a:t>a+t</a:t>
            </a:r>
            <a:r>
              <a:rPr lang="en-US" sz="1100" i="1" baseline="30000" dirty="0" err="1"/>
              <a:t>n</a:t>
            </a:r>
            <a:r>
              <a:rPr lang="en-US" sz="1100" i="1" dirty="0"/>
              <a:t>)} q</a:t>
            </a:r>
          </a:p>
          <a:p>
            <a:endParaRPr lang="en-US" sz="1100" dirty="0"/>
          </a:p>
          <a:p>
            <a:r>
              <a:rPr lang="en-US" sz="1100" dirty="0"/>
              <a:t>Duong: </a:t>
            </a:r>
          </a:p>
          <a:p>
            <a:pPr marL="0" indent="0">
              <a:buNone/>
            </a:pPr>
            <a:r>
              <a:rPr lang="en-US" sz="1100" i="1" dirty="0"/>
              <a:t>	</a:t>
            </a:r>
            <a:r>
              <a:rPr lang="en-US" sz="1100" i="1" dirty="0" err="1"/>
              <a:t>dq</a:t>
            </a:r>
            <a:r>
              <a:rPr lang="en-US" sz="1100" i="1" dirty="0"/>
              <a:t>/dt = -(mt</a:t>
            </a:r>
            <a:r>
              <a:rPr lang="en-US" sz="1100" i="1" baseline="30000" dirty="0"/>
              <a:t>-1</a:t>
            </a:r>
            <a:r>
              <a:rPr lang="en-US" sz="1100" i="1" dirty="0"/>
              <a:t>-at</a:t>
            </a:r>
            <a:r>
              <a:rPr lang="en-US" sz="1100" i="1" baseline="30000" dirty="0"/>
              <a:t>-m</a:t>
            </a:r>
            <a:r>
              <a:rPr lang="en-US" sz="1100" i="1" dirty="0"/>
              <a:t>) q</a:t>
            </a:r>
          </a:p>
        </p:txBody>
      </p:sp>
      <p:sp>
        <p:nvSpPr>
          <p:cNvPr id="7" name="Content Placeholder 2">
            <a:extLst>
              <a:ext uri="{FF2B5EF4-FFF2-40B4-BE49-F238E27FC236}">
                <a16:creationId xmlns:a16="http://schemas.microsoft.com/office/drawing/2014/main" id="{DCA8DF84-6CA7-44FD-B5E3-E06977D52705}"/>
              </a:ext>
            </a:extLst>
          </p:cNvPr>
          <p:cNvSpPr txBox="1">
            <a:spLocks/>
          </p:cNvSpPr>
          <p:nvPr/>
        </p:nvSpPr>
        <p:spPr>
          <a:xfrm>
            <a:off x="250147" y="5153972"/>
            <a:ext cx="8658939" cy="14171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 successful solution would propose analytical stochastic solutions to a selection of the common PDEs models; calculation of best estimate parameters; forecasts showing </a:t>
            </a:r>
            <a:r>
              <a:rPr lang="en-US" sz="1100" dirty="0" err="1"/>
              <a:t>equi</a:t>
            </a:r>
            <a:r>
              <a:rPr lang="en-US" sz="1100" dirty="0"/>
              <a:t>-probable future production outcomes; forecasts showing the distribution of expected future revenues and any computer code required for these calculations.</a:t>
            </a:r>
          </a:p>
          <a:p>
            <a:endParaRPr lang="en-US" sz="1100" dirty="0"/>
          </a:p>
          <a:p>
            <a:r>
              <a:rPr lang="en-US" sz="1100" dirty="0"/>
              <a:t>Historical production data and typical economic parameters, including royalty models, can be provided by GLJ Petroleum Consultants.</a:t>
            </a:r>
          </a:p>
          <a:p>
            <a:endParaRPr lang="en-US" sz="1100" dirty="0"/>
          </a:p>
        </p:txBody>
      </p:sp>
    </p:spTree>
    <p:extLst>
      <p:ext uri="{BB962C8B-B14F-4D97-AF65-F5344CB8AC3E}">
        <p14:creationId xmlns:p14="http://schemas.microsoft.com/office/powerpoint/2010/main" val="3624409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Production Forecast:</a:t>
            </a:r>
            <a:br>
              <a:rPr lang="en-US"/>
            </a:br>
            <a:r>
              <a:rPr lang="en-US"/>
              <a:t>The Short Version</a:t>
            </a:r>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19</a:t>
            </a:fld>
            <a:endParaRPr lang="en-US"/>
          </a:p>
        </p:txBody>
      </p:sp>
      <p:sp>
        <p:nvSpPr>
          <p:cNvPr id="6" name="Content Placeholder 2"/>
          <p:cNvSpPr txBox="1">
            <a:spLocks/>
          </p:cNvSpPr>
          <p:nvPr/>
        </p:nvSpPr>
        <p:spPr>
          <a:xfrm>
            <a:off x="250147" y="1282767"/>
            <a:ext cx="8658939" cy="5079764"/>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This complex production behavior is approximated by the use of a two stage </a:t>
            </a:r>
            <a:r>
              <a:rPr kumimoji="0" lang="en-US" sz="2400" b="0" i="0" u="none" strike="noStrike" kern="1200" cap="none" spc="0" normalizeH="0" baseline="0" noProof="0" dirty="0" err="1">
                <a:ln>
                  <a:noFill/>
                </a:ln>
                <a:solidFill>
                  <a:schemeClr val="accent3"/>
                </a:solidFill>
                <a:effectLst/>
                <a:uLnTx/>
                <a:uFillTx/>
                <a:latin typeface="Arial"/>
                <a:ea typeface="+mn-ea"/>
                <a:cs typeface="Arial"/>
              </a:rPr>
              <a:t>Arps</a:t>
            </a:r>
            <a:r>
              <a:rPr kumimoji="0" lang="en-US" sz="2400" b="0" i="0" u="none" strike="noStrike" kern="1200" cap="none" spc="0" normalizeH="0" baseline="0" noProof="0" dirty="0">
                <a:ln>
                  <a:noFill/>
                </a:ln>
                <a:solidFill>
                  <a:schemeClr val="accent3"/>
                </a:solidFill>
                <a:effectLst/>
                <a:uLnTx/>
                <a:uFillTx/>
                <a:latin typeface="Arial"/>
                <a:ea typeface="+mn-ea"/>
                <a:cs typeface="Arial"/>
              </a:rPr>
              <a:t>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one is a super-harmonic decline with an “n” exponent that is commonly set equal to 1.4</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two is an exponential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We continuously examine the validity of this model</a:t>
            </a:r>
          </a:p>
        </p:txBody>
      </p:sp>
      <p:graphicFrame>
        <p:nvGraphicFramePr>
          <p:cNvPr id="1026" name="Object 2"/>
          <p:cNvGraphicFramePr>
            <a:graphicFrameLocks noChangeAspect="1"/>
          </p:cNvGraphicFramePr>
          <p:nvPr/>
        </p:nvGraphicFramePr>
        <p:xfrm>
          <a:off x="3946525" y="2985025"/>
          <a:ext cx="914400" cy="673100"/>
        </p:xfrm>
        <a:graphic>
          <a:graphicData uri="http://schemas.openxmlformats.org/presentationml/2006/ole">
            <mc:AlternateContent xmlns:mc="http://schemas.openxmlformats.org/markup-compatibility/2006">
              <mc:Choice xmlns:v="urn:schemas-microsoft-com:vml" Requires="v">
                <p:oleObj spid="_x0000_s2064" name="Equation" r:id="rId3" imgW="914400" imgH="672840" progId="Equation.3">
                  <p:embed/>
                </p:oleObj>
              </mc:Choice>
              <mc:Fallback>
                <p:oleObj name="Equation" r:id="rId3" imgW="914400" imgH="6728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985025"/>
                        <a:ext cx="914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022725" y="4297363"/>
          <a:ext cx="762000" cy="647700"/>
        </p:xfrm>
        <a:graphic>
          <a:graphicData uri="http://schemas.openxmlformats.org/presentationml/2006/ole">
            <mc:AlternateContent xmlns:mc="http://schemas.openxmlformats.org/markup-compatibility/2006">
              <mc:Choice xmlns:v="urn:schemas-microsoft-com:vml" Requires="v">
                <p:oleObj spid="_x0000_s2065" name="Equation" r:id="rId5" imgW="761760" imgH="647640" progId="Equation.3">
                  <p:embed/>
                </p:oleObj>
              </mc:Choice>
              <mc:Fallback>
                <p:oleObj name="Equation" r:id="rId5" imgW="761760" imgH="64764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725" y="4297363"/>
                        <a:ext cx="7620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11304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147" y="1282768"/>
            <a:ext cx="8658939" cy="5079763"/>
          </a:xfrm>
        </p:spPr>
        <p:txBody>
          <a:bodyPr>
            <a:normAutofit fontScale="92500" lnSpcReduction="20000"/>
          </a:bodyPr>
          <a:lstStyle/>
          <a:p>
            <a:r>
              <a:rPr lang="en-US" dirty="0"/>
              <a:t>Our core competency is to independently evaluate, from the well on up, how much oil and gas E&amp;P companies own, how this will likely be extracted and how much money this is worth. </a:t>
            </a:r>
          </a:p>
          <a:p>
            <a:r>
              <a:rPr lang="en-US" dirty="0"/>
              <a:t>We are one of the largest petroleum evaluation firms in the world</a:t>
            </a:r>
          </a:p>
          <a:p>
            <a:r>
              <a:rPr lang="en-US" dirty="0"/>
              <a:t>Our evaluations cover companies that range in size from startups with five employees to the largest independents and cover every type of oil or gas play from offshore conventional, to tertiary recovery, to SAGD to multi-</a:t>
            </a:r>
            <a:r>
              <a:rPr lang="en-US" dirty="0" err="1"/>
              <a:t>frac’d</a:t>
            </a:r>
            <a:r>
              <a:rPr lang="en-US" dirty="0"/>
              <a:t> unconventional.</a:t>
            </a:r>
          </a:p>
          <a:p>
            <a:r>
              <a:rPr lang="en-US" dirty="0"/>
              <a:t>Our evaluations are used for mergers, acquisitions, stock market filings, pipeline supply studies and other key investment decisions</a:t>
            </a:r>
          </a:p>
          <a:p>
            <a:r>
              <a:rPr lang="en-US" dirty="0"/>
              <a:t>With approximately 100 employees, many of them with decades of experience within the firm, we can analyze multi-billion dollar assets within weeks, often with little notice.</a:t>
            </a:r>
          </a:p>
          <a:p>
            <a:r>
              <a:rPr lang="en-US" dirty="0"/>
              <a:t>We were established 1972 and are located in Calgary, Alberta; that’s our home turf, but we analyze companies and assets that span the world.</a:t>
            </a:r>
          </a:p>
          <a:p>
            <a:endParaRPr lang="en-US" dirty="0"/>
          </a:p>
        </p:txBody>
      </p:sp>
      <p:sp>
        <p:nvSpPr>
          <p:cNvPr id="2" name="Title 1"/>
          <p:cNvSpPr>
            <a:spLocks noGrp="1"/>
          </p:cNvSpPr>
          <p:nvPr>
            <p:ph type="title"/>
          </p:nvPr>
        </p:nvSpPr>
        <p:spPr/>
        <p:txBody>
          <a:bodyPr/>
          <a:lstStyle/>
          <a:p>
            <a:r>
              <a:rPr lang="en-US"/>
              <a:t>Who We Are and What we Do</a:t>
            </a:r>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8" name="Slide Number Placeholder 7"/>
          <p:cNvSpPr>
            <a:spLocks noGrp="1"/>
          </p:cNvSpPr>
          <p:nvPr>
            <p:ph type="sldNum" sz="quarter" idx="12"/>
          </p:nvPr>
        </p:nvSpPr>
        <p:spPr/>
        <p:txBody>
          <a:bodyPr/>
          <a:lstStyle/>
          <a:p>
            <a:fld id="{6A2934AE-CAA2-7547-9AAD-CFCEE97C9303}"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1A0F-3569-4BD0-953B-50DBEFC4C9BD}"/>
              </a:ext>
            </a:extLst>
          </p:cNvPr>
          <p:cNvSpPr>
            <a:spLocks noGrp="1"/>
          </p:cNvSpPr>
          <p:nvPr>
            <p:ph type="title"/>
          </p:nvPr>
        </p:nvSpPr>
        <p:spPr/>
        <p:txBody>
          <a:bodyPr/>
          <a:lstStyle/>
          <a:p>
            <a:r>
              <a:rPr lang="en-US" dirty="0"/>
              <a:t>Rigorous Decline Parameter Distributions</a:t>
            </a:r>
          </a:p>
        </p:txBody>
      </p:sp>
      <p:sp>
        <p:nvSpPr>
          <p:cNvPr id="3" name="Content Placeholder 2">
            <a:extLst>
              <a:ext uri="{FF2B5EF4-FFF2-40B4-BE49-F238E27FC236}">
                <a16:creationId xmlns:a16="http://schemas.microsoft.com/office/drawing/2014/main" id="{6AB96876-C5CB-40AA-8C12-6748A65CF6A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0A6153D-1223-4C6E-B50E-CB0677DF6B6A}"/>
              </a:ext>
            </a:extLst>
          </p:cNvPr>
          <p:cNvSpPr>
            <a:spLocks noGrp="1"/>
          </p:cNvSpPr>
          <p:nvPr>
            <p:ph type="ftr" sz="quarter" idx="11"/>
          </p:nvPr>
        </p:nvSpPr>
        <p:spPr>
          <a:xfrm>
            <a:off x="230418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A979E56E-B3B4-47C7-BAA9-38D0F6B38643}"/>
              </a:ext>
            </a:extLst>
          </p:cNvPr>
          <p:cNvSpPr>
            <a:spLocks noGrp="1"/>
          </p:cNvSpPr>
          <p:nvPr>
            <p:ph type="sldNum" sz="quarter" idx="12"/>
          </p:nvPr>
        </p:nvSpPr>
        <p:spPr/>
        <p:txBody>
          <a:bodyPr/>
          <a:lstStyle/>
          <a:p>
            <a:fld id="{6A2934AE-CAA2-7547-9AAD-CFCEE97C9303}" type="slidenum">
              <a:rPr lang="en-US" smtClean="0"/>
              <a:pPr/>
              <a:t>20</a:t>
            </a:fld>
            <a:endParaRPr lang="en-US"/>
          </a:p>
        </p:txBody>
      </p:sp>
      <p:pic>
        <p:nvPicPr>
          <p:cNvPr id="9" name="Picture 8">
            <a:extLst>
              <a:ext uri="{FF2B5EF4-FFF2-40B4-BE49-F238E27FC236}">
                <a16:creationId xmlns:a16="http://schemas.microsoft.com/office/drawing/2014/main" id="{E6F01963-5F67-426A-9802-9752AC729250}"/>
              </a:ext>
            </a:extLst>
          </p:cNvPr>
          <p:cNvPicPr>
            <a:picLocks noChangeAspect="1"/>
          </p:cNvPicPr>
          <p:nvPr/>
        </p:nvPicPr>
        <p:blipFill>
          <a:blip r:embed="rId2"/>
          <a:stretch>
            <a:fillRect/>
          </a:stretch>
        </p:blipFill>
        <p:spPr>
          <a:xfrm>
            <a:off x="251895" y="1282767"/>
            <a:ext cx="7000170" cy="5079763"/>
          </a:xfrm>
          <a:prstGeom prst="rect">
            <a:avLst/>
          </a:prstGeom>
        </p:spPr>
      </p:pic>
      <p:sp>
        <p:nvSpPr>
          <p:cNvPr id="10" name="TextBox 9">
            <a:extLst>
              <a:ext uri="{FF2B5EF4-FFF2-40B4-BE49-F238E27FC236}">
                <a16:creationId xmlns:a16="http://schemas.microsoft.com/office/drawing/2014/main" id="{FBD6288D-683A-4654-BFD5-A2178B1A5747}"/>
              </a:ext>
            </a:extLst>
          </p:cNvPr>
          <p:cNvSpPr txBox="1"/>
          <p:nvPr/>
        </p:nvSpPr>
        <p:spPr>
          <a:xfrm>
            <a:off x="1184428" y="4147281"/>
            <a:ext cx="2428068" cy="1477328"/>
          </a:xfrm>
          <a:prstGeom prst="rect">
            <a:avLst/>
          </a:prstGeom>
          <a:solidFill>
            <a:schemeClr val="bg1"/>
          </a:solidFill>
        </p:spPr>
        <p:txBody>
          <a:bodyPr wrap="square" rtlCol="0">
            <a:spAutoFit/>
          </a:bodyPr>
          <a:lstStyle/>
          <a:p>
            <a:r>
              <a:rPr lang="en-US" dirty="0"/>
              <a:t>With increasing production, models start converging to sensible best-fit parameters</a:t>
            </a:r>
          </a:p>
        </p:txBody>
      </p:sp>
      <p:sp>
        <p:nvSpPr>
          <p:cNvPr id="11" name="TextBox 10">
            <a:extLst>
              <a:ext uri="{FF2B5EF4-FFF2-40B4-BE49-F238E27FC236}">
                <a16:creationId xmlns:a16="http://schemas.microsoft.com/office/drawing/2014/main" id="{76FEA4CA-7699-4789-9936-F6E92FE1755D}"/>
              </a:ext>
            </a:extLst>
          </p:cNvPr>
          <p:cNvSpPr txBox="1"/>
          <p:nvPr/>
        </p:nvSpPr>
        <p:spPr>
          <a:xfrm>
            <a:off x="4543875" y="4146539"/>
            <a:ext cx="2642461" cy="1477328"/>
          </a:xfrm>
          <a:prstGeom prst="rect">
            <a:avLst/>
          </a:prstGeom>
          <a:solidFill>
            <a:schemeClr val="bg1"/>
          </a:solidFill>
        </p:spPr>
        <p:txBody>
          <a:bodyPr wrap="square" rtlCol="0">
            <a:spAutoFit/>
          </a:bodyPr>
          <a:lstStyle/>
          <a:p>
            <a:r>
              <a:rPr lang="en-US" dirty="0"/>
              <a:t>Here be Dragons!  With little production history, most any model can be fit to the data, even models with farcical inputs</a:t>
            </a:r>
          </a:p>
        </p:txBody>
      </p:sp>
      <p:cxnSp>
        <p:nvCxnSpPr>
          <p:cNvPr id="13" name="Straight Arrow Connector 12">
            <a:extLst>
              <a:ext uri="{FF2B5EF4-FFF2-40B4-BE49-F238E27FC236}">
                <a16:creationId xmlns:a16="http://schemas.microsoft.com/office/drawing/2014/main" id="{7918ABFA-B8DA-4FBC-BC2A-C0B4F1AD9181}"/>
              </a:ext>
            </a:extLst>
          </p:cNvPr>
          <p:cNvCxnSpPr/>
          <p:nvPr/>
        </p:nvCxnSpPr>
        <p:spPr>
          <a:xfrm flipV="1">
            <a:off x="2062665" y="2479729"/>
            <a:ext cx="0" cy="1580827"/>
          </a:xfrm>
          <a:prstGeom prst="straightConnector1">
            <a:avLst/>
          </a:prstGeom>
          <a:ln w="38100">
            <a:solidFill>
              <a:srgbClr val="10377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96DF777-3380-4E7F-99CF-A5B514A12EAE}"/>
              </a:ext>
            </a:extLst>
          </p:cNvPr>
          <p:cNvSpPr txBox="1"/>
          <p:nvPr/>
        </p:nvSpPr>
        <p:spPr>
          <a:xfrm>
            <a:off x="3336135" y="2169759"/>
            <a:ext cx="2642461" cy="1477328"/>
          </a:xfrm>
          <a:prstGeom prst="rect">
            <a:avLst/>
          </a:prstGeom>
          <a:solidFill>
            <a:schemeClr val="bg1"/>
          </a:solidFill>
        </p:spPr>
        <p:txBody>
          <a:bodyPr wrap="square" rtlCol="0">
            <a:spAutoFit/>
          </a:bodyPr>
          <a:lstStyle/>
          <a:p>
            <a:r>
              <a:rPr lang="en-US" dirty="0"/>
              <a:t>We are looking to also rigorously calculate the confidence interval (at the well level) for the model parameters</a:t>
            </a:r>
          </a:p>
        </p:txBody>
      </p:sp>
      <p:sp>
        <p:nvSpPr>
          <p:cNvPr id="16" name="Left Bracket 15">
            <a:extLst>
              <a:ext uri="{FF2B5EF4-FFF2-40B4-BE49-F238E27FC236}">
                <a16:creationId xmlns:a16="http://schemas.microsoft.com/office/drawing/2014/main" id="{3B0E414E-467F-4F84-9597-BC0F3B1B1AA5}"/>
              </a:ext>
            </a:extLst>
          </p:cNvPr>
          <p:cNvSpPr/>
          <p:nvPr/>
        </p:nvSpPr>
        <p:spPr>
          <a:xfrm rot="5400000">
            <a:off x="1923179" y="1343423"/>
            <a:ext cx="278970" cy="1906919"/>
          </a:xfrm>
          <a:prstGeom prst="leftBracket">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9119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C818-EA7C-49AD-A4E6-B280E375BC63}"/>
              </a:ext>
            </a:extLst>
          </p:cNvPr>
          <p:cNvSpPr>
            <a:spLocks noGrp="1"/>
          </p:cNvSpPr>
          <p:nvPr>
            <p:ph type="title"/>
          </p:nvPr>
        </p:nvSpPr>
        <p:spPr/>
        <p:txBody>
          <a:bodyPr/>
          <a:lstStyle/>
          <a:p>
            <a:r>
              <a:rPr lang="en-US" dirty="0"/>
              <a:t>3) Geographic Correlation and Temporal Uncertainty</a:t>
            </a:r>
          </a:p>
        </p:txBody>
      </p:sp>
      <p:sp>
        <p:nvSpPr>
          <p:cNvPr id="3" name="Content Placeholder 2">
            <a:extLst>
              <a:ext uri="{FF2B5EF4-FFF2-40B4-BE49-F238E27FC236}">
                <a16:creationId xmlns:a16="http://schemas.microsoft.com/office/drawing/2014/main" id="{981955BB-C1A8-46BD-A8CA-D79C83E24FF7}"/>
              </a:ext>
            </a:extLst>
          </p:cNvPr>
          <p:cNvSpPr>
            <a:spLocks noGrp="1"/>
          </p:cNvSpPr>
          <p:nvPr>
            <p:ph idx="1"/>
          </p:nvPr>
        </p:nvSpPr>
        <p:spPr/>
        <p:txBody>
          <a:bodyPr>
            <a:normAutofit fontScale="55000" lnSpcReduction="20000"/>
          </a:bodyPr>
          <a:lstStyle/>
          <a:p>
            <a:r>
              <a:rPr lang="en-US" dirty="0"/>
              <a:t>Nearly all energy resources are aggregated using fixed infrastructure. However, energy supplies are nearly always spatially correlated and have a temporal quality. Good wells are clustered together and they produce at decline rates.  Wise investment decisions on fixed infrastructure will need to consider both spatial and temporal patterns.</a:t>
            </a:r>
          </a:p>
          <a:p>
            <a:endParaRPr lang="en-US" dirty="0"/>
          </a:p>
          <a:p>
            <a:r>
              <a:rPr lang="en-US" dirty="0"/>
              <a:t>It would be beneficial to have a model for pipeline supply that considers a catchment area within which discrete input sources are located (</a:t>
            </a:r>
            <a:r>
              <a:rPr lang="en-US" dirty="0" err="1"/>
              <a:t>ie</a:t>
            </a:r>
            <a:r>
              <a:rPr lang="en-US" dirty="0"/>
              <a:t> gas wells). These input sources are not constant: they decline over time according to uncertain spatially correlated parameters. Such a model should calculate the distribution of number of point sources required, and the pace of adding them, to maintain a constant supply to the pipeline. Such a model should also consider how the distribution changes with increasing certainty, both in terms of the underlying (spatially varying) productivity of the area and in terms of the uncertainty of the decline parameters.</a:t>
            </a:r>
          </a:p>
          <a:p>
            <a:endParaRPr lang="en-US" dirty="0"/>
          </a:p>
          <a:p>
            <a:r>
              <a:rPr lang="en-US" dirty="0"/>
              <a:t>Such a model for pipeline supply would be beneficial when considering development within relatively untested areas, thereby better informing investment decisions and development strategies.</a:t>
            </a:r>
          </a:p>
          <a:p>
            <a:endParaRPr lang="en-US" dirty="0"/>
          </a:p>
          <a:p>
            <a:r>
              <a:rPr lang="en-US" dirty="0"/>
              <a:t>Monte-Carlo methods have been employed, but convergence can be slow and the correlation structures hard to state compactly.</a:t>
            </a:r>
          </a:p>
          <a:p>
            <a:endParaRPr lang="en-US" dirty="0"/>
          </a:p>
          <a:p>
            <a:r>
              <a:rPr lang="en-US" dirty="0"/>
              <a:t>A successful solution would propose an analytical framework; statistical work supporting the choice of spatial and temporal models; forecasts of various development scenarios, the distribution of point sources required to maintain a constant supply and the impact of certainty of model parameters on this distribution; and any computer code required for these calculations.</a:t>
            </a:r>
          </a:p>
          <a:p>
            <a:endParaRPr lang="en-US" dirty="0"/>
          </a:p>
          <a:p>
            <a:r>
              <a:rPr lang="en-US" dirty="0"/>
              <a:t>Historical data for various catchment areas can be provided by GLJ Petroleum Consultants.</a:t>
            </a:r>
          </a:p>
        </p:txBody>
      </p:sp>
      <p:sp>
        <p:nvSpPr>
          <p:cNvPr id="4" name="Footer Placeholder 3">
            <a:extLst>
              <a:ext uri="{FF2B5EF4-FFF2-40B4-BE49-F238E27FC236}">
                <a16:creationId xmlns:a16="http://schemas.microsoft.com/office/drawing/2014/main" id="{52F84E28-470C-4F39-A779-D2D52BECD35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F7AB271-35B7-4B90-8D8F-B7839EC85852}"/>
              </a:ext>
            </a:extLst>
          </p:cNvPr>
          <p:cNvSpPr>
            <a:spLocks noGrp="1"/>
          </p:cNvSpPr>
          <p:nvPr>
            <p:ph type="sldNum" sz="quarter" idx="12"/>
          </p:nvPr>
        </p:nvSpPr>
        <p:spPr/>
        <p:txBody>
          <a:bodyPr/>
          <a:lstStyle/>
          <a:p>
            <a:fld id="{6A2934AE-CAA2-7547-9AAD-CFCEE97C9303}" type="slidenum">
              <a:rPr lang="en-US" smtClean="0"/>
              <a:pPr/>
              <a:t>21</a:t>
            </a:fld>
            <a:endParaRPr lang="en-US"/>
          </a:p>
        </p:txBody>
      </p:sp>
    </p:spTree>
    <p:extLst>
      <p:ext uri="{BB962C8B-B14F-4D97-AF65-F5344CB8AC3E}">
        <p14:creationId xmlns:p14="http://schemas.microsoft.com/office/powerpoint/2010/main" val="7502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4">
            <a:extLst>
              <a:ext uri="{FF2B5EF4-FFF2-40B4-BE49-F238E27FC236}">
                <a16:creationId xmlns:a16="http://schemas.microsoft.com/office/drawing/2014/main" id="{BF5CCFCA-0151-4250-8AA4-7D6C26FE9AF9}"/>
              </a:ext>
            </a:extLst>
          </p:cNvPr>
          <p:cNvPicPr>
            <a:picLocks noChangeAspect="1"/>
          </p:cNvPicPr>
          <p:nvPr/>
        </p:nvPicPr>
        <p:blipFill rotWithShape="1">
          <a:blip r:embed="rId3"/>
          <a:srcRect l="18018" r="18074"/>
          <a:stretch/>
        </p:blipFill>
        <p:spPr>
          <a:xfrm>
            <a:off x="3424989" y="1233964"/>
            <a:ext cx="5103696" cy="5166992"/>
          </a:xfrm>
          <a:prstGeom prst="rect">
            <a:avLst/>
          </a:prstGeom>
        </p:spPr>
      </p:pic>
      <p:sp>
        <p:nvSpPr>
          <p:cNvPr id="12" name="TextBox 11">
            <a:extLst>
              <a:ext uri="{FF2B5EF4-FFF2-40B4-BE49-F238E27FC236}">
                <a16:creationId xmlns:a16="http://schemas.microsoft.com/office/drawing/2014/main" id="{0E7C7666-FAF1-4715-ACDC-F8251F6D8F3F}"/>
              </a:ext>
            </a:extLst>
          </p:cNvPr>
          <p:cNvSpPr txBox="1"/>
          <p:nvPr/>
        </p:nvSpPr>
        <p:spPr>
          <a:xfrm>
            <a:off x="250147" y="1427688"/>
            <a:ext cx="2642461" cy="1754326"/>
          </a:xfrm>
          <a:prstGeom prst="rect">
            <a:avLst/>
          </a:prstGeom>
          <a:solidFill>
            <a:schemeClr val="bg1"/>
          </a:solidFill>
        </p:spPr>
        <p:txBody>
          <a:bodyPr wrap="square" rtlCol="0">
            <a:spAutoFit/>
          </a:bodyPr>
          <a:lstStyle/>
          <a:p>
            <a:r>
              <a:rPr lang="en-US" dirty="0">
                <a:solidFill>
                  <a:srgbClr val="002F5F"/>
                </a:solidFill>
                <a:latin typeface="Arial" panose="020B0604020202020204" pitchFamily="34" charset="0"/>
              </a:rPr>
              <a:t>Normalized peak gas rate per 100T frac equivalent. </a:t>
            </a:r>
          </a:p>
          <a:p>
            <a:endParaRPr lang="en-US" dirty="0">
              <a:solidFill>
                <a:srgbClr val="002F5F"/>
              </a:solidFill>
              <a:latin typeface="Arial" panose="020B0604020202020204" pitchFamily="34" charset="0"/>
            </a:endParaRPr>
          </a:p>
          <a:p>
            <a:r>
              <a:rPr lang="en-US" dirty="0">
                <a:solidFill>
                  <a:srgbClr val="002F5F"/>
                </a:solidFill>
                <a:latin typeface="Arial" panose="020B0604020202020204" pitchFamily="34" charset="0"/>
              </a:rPr>
              <a:t>This does not account for produced liquids.</a:t>
            </a:r>
          </a:p>
        </p:txBody>
      </p:sp>
      <p:sp>
        <p:nvSpPr>
          <p:cNvPr id="2" name="Title 1"/>
          <p:cNvSpPr>
            <a:spLocks noGrp="1"/>
          </p:cNvSpPr>
          <p:nvPr>
            <p:ph type="title"/>
          </p:nvPr>
        </p:nvSpPr>
        <p:spPr>
          <a:xfrm>
            <a:off x="250148" y="178428"/>
            <a:ext cx="6752232" cy="796474"/>
          </a:xfrm>
        </p:spPr>
        <p:txBody>
          <a:bodyPr/>
          <a:lstStyle/>
          <a:p>
            <a:r>
              <a:rPr lang="en-US" dirty="0"/>
              <a:t>Regional Trends: </a:t>
            </a:r>
            <a:br>
              <a:rPr lang="en-US" dirty="0"/>
            </a:br>
            <a:r>
              <a:rPr lang="en-US" dirty="0"/>
              <a:t>Well Productivity</a:t>
            </a:r>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22</a:t>
            </a:fld>
            <a:endParaRPr lang="en-US" dirty="0"/>
          </a:p>
        </p:txBody>
      </p:sp>
    </p:spTree>
    <p:extLst>
      <p:ext uri="{BB962C8B-B14F-4D97-AF65-F5344CB8AC3E}">
        <p14:creationId xmlns:p14="http://schemas.microsoft.com/office/powerpoint/2010/main" val="2398720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a:t>
            </a:r>
            <a:r>
              <a:rPr lang="en-US" dirty="0" err="1"/>
              <a:t>Variograms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23</a:t>
            </a:fld>
            <a:endParaRPr lang="en-US"/>
          </a:p>
        </p:txBody>
      </p:sp>
      <p:pic>
        <p:nvPicPr>
          <p:cNvPr id="6" name="Content Placeholder 3"/>
          <p:cNvPicPr>
            <a:picLocks noChangeAspect="1"/>
          </p:cNvPicPr>
          <p:nvPr/>
        </p:nvPicPr>
        <p:blipFill>
          <a:blip r:embed="rId2"/>
          <a:srcRect/>
          <a:stretch>
            <a:fillRect/>
          </a:stretch>
        </p:blipFill>
        <p:spPr>
          <a:xfrm>
            <a:off x="1263650" y="1227041"/>
            <a:ext cx="6627813" cy="5302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490066"/>
          </a:xfrm>
        </p:spPr>
        <p:txBody>
          <a:bodyPr/>
          <a:lstStyle/>
          <a:p>
            <a:r>
              <a:rPr lang="en-US" sz="3200" dirty="0">
                <a:latin typeface="+mj-lt"/>
              </a:rPr>
              <a:t>Production forecasts</a:t>
            </a:r>
          </a:p>
        </p:txBody>
      </p:sp>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59258" y="1352426"/>
            <a:ext cx="5004048" cy="3749139"/>
          </a:xfrm>
          <a:prstGeom prst="rect">
            <a:avLst/>
          </a:prstGeom>
          <a:noFill/>
          <a:ln w="31750">
            <a:solidFill>
              <a:srgbClr val="292929"/>
            </a:solidFill>
            <a:miter lim="800000"/>
            <a:headEnd/>
            <a:tailEnd/>
          </a:ln>
        </p:spPr>
      </p:pic>
      <p:sp>
        <p:nvSpPr>
          <p:cNvPr id="5" name="TextBox 4"/>
          <p:cNvSpPr txBox="1"/>
          <p:nvPr/>
        </p:nvSpPr>
        <p:spPr>
          <a:xfrm>
            <a:off x="2051720" y="1736817"/>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000" b="1" dirty="0">
                <a:solidFill>
                  <a:schemeClr val="tx1"/>
                </a:solidFill>
              </a:rPr>
              <a:t>Two-stage </a:t>
            </a:r>
            <a:r>
              <a:rPr lang="en-US" sz="2000" b="1" dirty="0" err="1">
                <a:solidFill>
                  <a:schemeClr val="tx1"/>
                </a:solidFill>
              </a:rPr>
              <a:t>Arps</a:t>
            </a:r>
            <a:r>
              <a:rPr lang="en-US" sz="2000" b="1" dirty="0">
                <a:solidFill>
                  <a:schemeClr val="tx1"/>
                </a:solidFill>
              </a:rPr>
              <a:t> hyperbolic declines</a:t>
            </a:r>
          </a:p>
          <a:p>
            <a:pPr marL="342900" indent="-342900">
              <a:buFont typeface="Arial" panose="020B0604020202020204" pitchFamily="34" charset="0"/>
              <a:buChar char="•"/>
            </a:pPr>
            <a:r>
              <a:rPr lang="en-US" sz="2000" b="1" dirty="0">
                <a:solidFill>
                  <a:schemeClr val="tx1"/>
                </a:solidFill>
              </a:rPr>
              <a:t>Bootstrap </a:t>
            </a:r>
            <a:r>
              <a:rPr lang="en-US" sz="2000" b="1" dirty="0" err="1">
                <a:solidFill>
                  <a:schemeClr val="tx1"/>
                </a:solidFill>
              </a:rPr>
              <a:t>resampling</a:t>
            </a:r>
            <a:endParaRPr lang="en-US" sz="2000" b="1" dirty="0">
              <a:solidFill>
                <a:schemeClr val="tx1"/>
              </a:solidFill>
            </a:endParaRPr>
          </a:p>
          <a:p>
            <a:pPr marL="342900" indent="-342900">
              <a:buFont typeface="Arial" panose="020B0604020202020204" pitchFamily="34" charset="0"/>
              <a:buChar char="•"/>
            </a:pPr>
            <a:r>
              <a:rPr lang="en-US" sz="2000" b="1" dirty="0">
                <a:solidFill>
                  <a:schemeClr val="tx1"/>
                </a:solidFill>
              </a:rPr>
              <a:t>Consideration of physical system</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899592" y="1248900"/>
            <a:ext cx="6976093" cy="5052060"/>
          </a:xfrm>
          <a:prstGeom prst="rect">
            <a:avLst/>
          </a:prstGeom>
          <a:noFill/>
          <a:ln w="31750">
            <a:solidFill>
              <a:srgbClr val="292929"/>
            </a:solidFill>
            <a:miter lim="800000"/>
            <a:headEnd/>
            <a:tailEnd/>
          </a:ln>
        </p:spPr>
      </p:pic>
      <p:sp>
        <p:nvSpPr>
          <p:cNvPr id="3" name="Title 2"/>
          <p:cNvSpPr>
            <a:spLocks noGrp="1"/>
          </p:cNvSpPr>
          <p:nvPr>
            <p:ph type="title"/>
          </p:nvPr>
        </p:nvSpPr>
        <p:spPr/>
        <p:txBody>
          <a:bodyPr/>
          <a:lstStyle/>
          <a:p>
            <a:r>
              <a:rPr lang="en-US" sz="3200" dirty="0">
                <a:latin typeface="+mj-lt"/>
              </a:rPr>
              <a:t>Expectations tighten with</a:t>
            </a:r>
            <a:br>
              <a:rPr lang="en-US" sz="3200" dirty="0">
                <a:latin typeface="+mj-lt"/>
              </a:rPr>
            </a:br>
            <a:r>
              <a:rPr lang="en-US" sz="3200" dirty="0">
                <a:latin typeface="+mj-lt"/>
              </a:rPr>
              <a:t>more wells</a:t>
            </a:r>
          </a:p>
        </p:txBody>
      </p:sp>
      <p:sp>
        <p:nvSpPr>
          <p:cNvPr id="5" name="TextBox 4"/>
          <p:cNvSpPr txBox="1"/>
          <p:nvPr/>
        </p:nvSpPr>
        <p:spPr>
          <a:xfrm>
            <a:off x="7164288" y="2321780"/>
            <a:ext cx="1979712" cy="242514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2000" dirty="0">
                <a:solidFill>
                  <a:schemeClr val="tx1"/>
                </a:solidFill>
              </a:rPr>
              <a:t>Here, every well drilled is </a:t>
            </a:r>
            <a:r>
              <a:rPr lang="en-US" sz="2000" dirty="0" err="1">
                <a:solidFill>
                  <a:schemeClr val="tx1"/>
                </a:solidFill>
              </a:rPr>
              <a:t>geostatistically</a:t>
            </a:r>
            <a:r>
              <a:rPr lang="en-US" sz="2000" dirty="0">
                <a:solidFill>
                  <a:schemeClr val="tx1"/>
                </a:solidFill>
              </a:rPr>
              <a:t> independent from every other well (“shotgun blast” scenario)</a:t>
            </a:r>
          </a:p>
        </p:txBody>
      </p:sp>
      <p:graphicFrame>
        <p:nvGraphicFramePr>
          <p:cNvPr id="7" name="Table 6"/>
          <p:cNvGraphicFramePr>
            <a:graphicFrameLocks noGrp="1"/>
          </p:cNvGraphicFramePr>
          <p:nvPr/>
        </p:nvGraphicFramePr>
        <p:xfrm>
          <a:off x="323528" y="1988840"/>
          <a:ext cx="1800200" cy="256032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017504">
                  <a:extLst>
                    <a:ext uri="{9D8B030D-6E8A-4147-A177-3AD203B41FA5}">
                      <a16:colId xmlns:a16="http://schemas.microsoft.com/office/drawing/2014/main" val="20000"/>
                    </a:ext>
                  </a:extLst>
                </a:gridCol>
                <a:gridCol w="782696">
                  <a:extLst>
                    <a:ext uri="{9D8B030D-6E8A-4147-A177-3AD203B41FA5}">
                      <a16:colId xmlns:a16="http://schemas.microsoft.com/office/drawing/2014/main" val="20001"/>
                    </a:ext>
                  </a:extLst>
                </a:gridCol>
              </a:tblGrid>
              <a:tr h="339467">
                <a:tc>
                  <a:txBody>
                    <a:bodyPr/>
                    <a:lstStyle/>
                    <a:p>
                      <a:pPr algn="ctr"/>
                      <a:r>
                        <a:rPr lang="en-US" b="1" dirty="0">
                          <a:solidFill>
                            <a:schemeClr val="tx1"/>
                          </a:solidFill>
                        </a:rPr>
                        <a:t># Wells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b="1" dirty="0">
                          <a:solidFill>
                            <a:schemeClr val="tx1"/>
                          </a:solidFill>
                        </a:rPr>
                        <a:t>P50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9467">
                <a:tc>
                  <a:txBody>
                    <a:bodyPr/>
                    <a:lstStyle/>
                    <a:p>
                      <a:pPr algn="ctr"/>
                      <a:r>
                        <a:rPr lang="en-US" b="1" dirty="0"/>
                        <a:t>1</a:t>
                      </a:r>
                    </a:p>
                  </a:txBody>
                  <a:tcPr>
                    <a:lnL w="12700" cap="flat" cmpd="sng" algn="ctr">
                      <a:solidFill>
                        <a:schemeClr val="tx1"/>
                      </a:solidFill>
                      <a:prstDash val="solid"/>
                      <a:round/>
                      <a:headEnd type="none" w="med" len="med"/>
                      <a:tailEnd type="none" w="med" len="med"/>
                    </a:lnL>
                  </a:tcPr>
                </a:tc>
                <a:tc>
                  <a:txBody>
                    <a:bodyPr/>
                    <a:lstStyle/>
                    <a:p>
                      <a:pPr algn="ctr"/>
                      <a:r>
                        <a:rPr lang="en-US" b="1" dirty="0"/>
                        <a:t>$137k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9467">
                <a:tc>
                  <a:txBody>
                    <a:bodyPr/>
                    <a:lstStyle/>
                    <a:p>
                      <a:pPr algn="ctr"/>
                      <a:r>
                        <a:rPr lang="en-US" b="1" dirty="0"/>
                        <a:t>2</a:t>
                      </a:r>
                    </a:p>
                  </a:txBody>
                  <a:tcPr>
                    <a:lnL w="12700" cap="flat" cmpd="sng" algn="ctr">
                      <a:solidFill>
                        <a:schemeClr val="tx1"/>
                      </a:solidFill>
                      <a:prstDash val="solid"/>
                      <a:round/>
                      <a:headEnd type="none" w="med" len="med"/>
                      <a:tailEnd type="none" w="med" len="med"/>
                    </a:lnL>
                  </a:tcPr>
                </a:tc>
                <a:tc>
                  <a:txBody>
                    <a:bodyPr/>
                    <a:lstStyle/>
                    <a:p>
                      <a:pPr algn="ctr"/>
                      <a:r>
                        <a:rPr lang="en-US" b="1" dirty="0"/>
                        <a:t>$308k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9467">
                <a:tc>
                  <a:txBody>
                    <a:bodyPr/>
                    <a:lstStyle/>
                    <a:p>
                      <a:pPr algn="ctr"/>
                      <a:r>
                        <a:rPr lang="en-US" b="1" dirty="0"/>
                        <a:t>5</a:t>
                      </a:r>
                    </a:p>
                  </a:txBody>
                  <a:tcPr>
                    <a:lnL w="12700" cap="flat" cmpd="sng" algn="ctr">
                      <a:solidFill>
                        <a:schemeClr val="tx1"/>
                      </a:solidFill>
                      <a:prstDash val="solid"/>
                      <a:round/>
                      <a:headEnd type="none" w="med" len="med"/>
                      <a:tailEnd type="none" w="med" len="med"/>
                    </a:lnL>
                  </a:tcPr>
                </a:tc>
                <a:tc>
                  <a:txBody>
                    <a:bodyPr/>
                    <a:lstStyle/>
                    <a:p>
                      <a:pPr algn="ctr"/>
                      <a:r>
                        <a:rPr lang="en-US" b="1" dirty="0"/>
                        <a:t>$405k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9467">
                <a:tc>
                  <a:txBody>
                    <a:bodyPr/>
                    <a:lstStyle/>
                    <a:p>
                      <a:pPr algn="ctr"/>
                      <a:r>
                        <a:rPr lang="en-US" b="1" dirty="0"/>
                        <a:t>10</a:t>
                      </a:r>
                    </a:p>
                  </a:txBody>
                  <a:tcPr>
                    <a:lnL w="12700" cap="flat" cmpd="sng" algn="ctr">
                      <a:solidFill>
                        <a:schemeClr val="tx1"/>
                      </a:solidFill>
                      <a:prstDash val="solid"/>
                      <a:round/>
                      <a:headEnd type="none" w="med" len="med"/>
                      <a:tailEnd type="none" w="med" len="med"/>
                    </a:lnL>
                  </a:tcPr>
                </a:tc>
                <a:tc>
                  <a:txBody>
                    <a:bodyPr/>
                    <a:lstStyle/>
                    <a:p>
                      <a:pPr algn="ctr"/>
                      <a:r>
                        <a:rPr lang="en-US" b="1" dirty="0"/>
                        <a:t>$478k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9467">
                <a:tc>
                  <a:txBody>
                    <a:bodyPr/>
                    <a:lstStyle/>
                    <a:p>
                      <a:pPr algn="ctr"/>
                      <a:r>
                        <a:rPr lang="en-US" b="1" dirty="0"/>
                        <a:t>20</a:t>
                      </a:r>
                    </a:p>
                  </a:txBody>
                  <a:tcPr>
                    <a:lnL w="12700" cap="flat" cmpd="sng" algn="ctr">
                      <a:solidFill>
                        <a:schemeClr val="tx1"/>
                      </a:solidFill>
                      <a:prstDash val="solid"/>
                      <a:round/>
                      <a:headEnd type="none" w="med" len="med"/>
                      <a:tailEnd type="none" w="med" len="med"/>
                    </a:lnL>
                  </a:tcPr>
                </a:tc>
                <a:tc>
                  <a:txBody>
                    <a:bodyPr/>
                    <a:lstStyle/>
                    <a:p>
                      <a:pPr algn="ctr"/>
                      <a:r>
                        <a:rPr lang="en-US" b="1" dirty="0"/>
                        <a:t>$497k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9467">
                <a:tc>
                  <a:txBody>
                    <a:bodyPr/>
                    <a:lstStyle/>
                    <a:p>
                      <a:pPr algn="ctr"/>
                      <a:r>
                        <a:rPr lang="en-US" b="1" dirty="0"/>
                        <a:t>50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b="1" dirty="0"/>
                        <a:t>$523k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71600" y="1268760"/>
            <a:ext cx="6980143" cy="5040560"/>
          </a:xfrm>
          <a:prstGeom prst="rect">
            <a:avLst/>
          </a:prstGeom>
          <a:noFill/>
          <a:ln w="31750">
            <a:solidFill>
              <a:srgbClr val="292929"/>
            </a:solidFill>
            <a:miter lim="800000"/>
            <a:headEnd/>
            <a:tailEnd/>
          </a:ln>
        </p:spPr>
      </p:pic>
      <p:sp>
        <p:nvSpPr>
          <p:cNvPr id="2" name="Title 1"/>
          <p:cNvSpPr>
            <a:spLocks noGrp="1"/>
          </p:cNvSpPr>
          <p:nvPr>
            <p:ph type="title"/>
          </p:nvPr>
        </p:nvSpPr>
        <p:spPr/>
        <p:txBody>
          <a:bodyPr/>
          <a:lstStyle/>
          <a:p>
            <a:r>
              <a:rPr lang="en-US" dirty="0"/>
              <a:t>Expectations don’t tighten as much if wells are all drilled in one small area</a:t>
            </a:r>
          </a:p>
        </p:txBody>
      </p:sp>
      <p:sp>
        <p:nvSpPr>
          <p:cNvPr id="5" name="TextBox 4"/>
          <p:cNvSpPr txBox="1"/>
          <p:nvPr/>
        </p:nvSpPr>
        <p:spPr>
          <a:xfrm>
            <a:off x="323528" y="2132856"/>
            <a:ext cx="2160240" cy="172819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000" dirty="0">
                <a:solidFill>
                  <a:schemeClr val="tx1"/>
                </a:solidFill>
              </a:rPr>
              <a:t>R=0.0 P50: $459k</a:t>
            </a:r>
          </a:p>
          <a:p>
            <a:r>
              <a:rPr lang="en-US" sz="2000" dirty="0">
                <a:solidFill>
                  <a:schemeClr val="tx1"/>
                </a:solidFill>
              </a:rPr>
              <a:t>R=0.1 P50: $454k</a:t>
            </a:r>
          </a:p>
          <a:p>
            <a:r>
              <a:rPr lang="en-US" sz="2000" dirty="0">
                <a:solidFill>
                  <a:schemeClr val="tx1"/>
                </a:solidFill>
              </a:rPr>
              <a:t>R=0.3 P50: $425k</a:t>
            </a:r>
          </a:p>
          <a:p>
            <a:r>
              <a:rPr lang="en-US" sz="2000" dirty="0">
                <a:solidFill>
                  <a:schemeClr val="tx1"/>
                </a:solidFill>
              </a:rPr>
              <a:t>R=0.5 P50: $393k</a:t>
            </a:r>
          </a:p>
          <a:p>
            <a:r>
              <a:rPr lang="en-US" sz="2000" dirty="0">
                <a:solidFill>
                  <a:schemeClr val="tx1"/>
                </a:solidFill>
              </a:rPr>
              <a:t>R=0.7 P50: $345k </a:t>
            </a:r>
          </a:p>
        </p:txBody>
      </p:sp>
      <p:sp>
        <p:nvSpPr>
          <p:cNvPr id="12" name="TextBox 11"/>
          <p:cNvSpPr txBox="1"/>
          <p:nvPr/>
        </p:nvSpPr>
        <p:spPr>
          <a:xfrm>
            <a:off x="4499992" y="2204864"/>
            <a:ext cx="2016224" cy="165618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1800" dirty="0">
                <a:solidFill>
                  <a:schemeClr val="tx1"/>
                </a:solidFill>
              </a:rPr>
              <a:t>If 8 wells are all drilled in the same section, then some of the “law of averages” effect is lost</a:t>
            </a:r>
          </a:p>
        </p:txBody>
      </p:sp>
      <p:sp>
        <p:nvSpPr>
          <p:cNvPr id="16" name="TextBox 15"/>
          <p:cNvSpPr txBox="1"/>
          <p:nvPr/>
        </p:nvSpPr>
        <p:spPr>
          <a:xfrm>
            <a:off x="7599216" y="2966648"/>
            <a:ext cx="1547664" cy="115212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dirty="0" err="1">
                <a:solidFill>
                  <a:schemeClr val="tx1"/>
                </a:solidFill>
              </a:rPr>
              <a:t>Kerrobert</a:t>
            </a:r>
            <a:r>
              <a:rPr lang="en-US" sz="2400" dirty="0">
                <a:solidFill>
                  <a:schemeClr val="tx1"/>
                </a:solidFill>
              </a:rPr>
              <a:t> within one mile</a:t>
            </a:r>
          </a:p>
        </p:txBody>
      </p:sp>
      <p:cxnSp>
        <p:nvCxnSpPr>
          <p:cNvPr id="28" name="Straight Arrow Connector 27"/>
          <p:cNvCxnSpPr>
            <a:stCxn id="16" idx="1"/>
          </p:cNvCxnSpPr>
          <p:nvPr/>
        </p:nvCxnSpPr>
        <p:spPr>
          <a:xfrm flipH="1">
            <a:off x="7455200" y="3542712"/>
            <a:ext cx="144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899E-5547-4EC5-8D56-1F5306074D71}"/>
              </a:ext>
            </a:extLst>
          </p:cNvPr>
          <p:cNvSpPr>
            <a:spLocks noGrp="1"/>
          </p:cNvSpPr>
          <p:nvPr>
            <p:ph type="title"/>
          </p:nvPr>
        </p:nvSpPr>
        <p:spPr/>
        <p:txBody>
          <a:bodyPr/>
          <a:lstStyle/>
          <a:p>
            <a:r>
              <a:rPr lang="en-US" dirty="0"/>
              <a:t>4) Real Options Analysis</a:t>
            </a:r>
          </a:p>
        </p:txBody>
      </p:sp>
      <p:sp>
        <p:nvSpPr>
          <p:cNvPr id="3" name="Content Placeholder 2">
            <a:extLst>
              <a:ext uri="{FF2B5EF4-FFF2-40B4-BE49-F238E27FC236}">
                <a16:creationId xmlns:a16="http://schemas.microsoft.com/office/drawing/2014/main" id="{CB36489F-EBF5-4298-9B09-51306DCF7772}"/>
              </a:ext>
            </a:extLst>
          </p:cNvPr>
          <p:cNvSpPr>
            <a:spLocks noGrp="1"/>
          </p:cNvSpPr>
          <p:nvPr>
            <p:ph idx="1"/>
          </p:nvPr>
        </p:nvSpPr>
        <p:spPr/>
        <p:txBody>
          <a:bodyPr>
            <a:normAutofit fontScale="62500" lnSpcReduction="20000"/>
          </a:bodyPr>
          <a:lstStyle/>
          <a:p>
            <a:r>
              <a:rPr lang="en-US" dirty="0"/>
              <a:t>In designing gas processing plants an important factor is the degree to which various higher weight hydrocarbons are separated from methane. This is commonly done by chilling the gas until the higher weight hydrocarbons condense and can be removed as a liquid. This allows the higher weight hydrocarbons to be sold as liquids (taking advantage of higher liquids prices) instead of a gas. However, running gas plants at lower temperatures increases capital and operating costs. </a:t>
            </a:r>
          </a:p>
          <a:p>
            <a:endParaRPr lang="en-US" dirty="0"/>
          </a:p>
          <a:p>
            <a:r>
              <a:rPr lang="en-US" dirty="0"/>
              <a:t>The choice of plant operating temperature can be viewed as a real option. The value of this real option will be determined by whether various hydrocarbon species (ethane, propane, butane, pentane, etc.) are sold as separate liquids or sold within the gas stream, by the incremental cost of constructing plants capable of operating at lower temperatures and by the incremental costs of operating at those lower temperatures. As the prices of various hydrocarbon species are interdependent (and likely co-integrated), a suitable commodity price model will likely be needed.</a:t>
            </a:r>
          </a:p>
          <a:p>
            <a:pPr marL="0" indent="0">
              <a:buNone/>
            </a:pPr>
            <a:endParaRPr lang="en-US" dirty="0"/>
          </a:p>
          <a:p>
            <a:r>
              <a:rPr lang="en-US" dirty="0"/>
              <a:t>A successful solution would propose an analytical model that captures the major physical relationships between liquid yield, operating temperatures and operating cost; inclusion of a simplified co-integrated price model; calculation of the optional value of plant construction as a function of input parameters, including temperature and any computer code required for these calculations.</a:t>
            </a:r>
          </a:p>
          <a:p>
            <a:endParaRPr lang="en-US" dirty="0"/>
          </a:p>
          <a:p>
            <a:r>
              <a:rPr lang="en-US" dirty="0"/>
              <a:t>Historical data for various hydrocarbon prices series can be provided by GLJ Publications, simplified models for hydrocarbon yields and plant costs can be provided by GLJ Petroleum Consultants.</a:t>
            </a:r>
          </a:p>
        </p:txBody>
      </p:sp>
      <p:sp>
        <p:nvSpPr>
          <p:cNvPr id="4" name="Footer Placeholder 3">
            <a:extLst>
              <a:ext uri="{FF2B5EF4-FFF2-40B4-BE49-F238E27FC236}">
                <a16:creationId xmlns:a16="http://schemas.microsoft.com/office/drawing/2014/main" id="{4D598A0F-AC5F-4F84-A667-1EFC43C5778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48F8F326-D384-4B6A-9FCB-85BCB5273C25}"/>
              </a:ext>
            </a:extLst>
          </p:cNvPr>
          <p:cNvSpPr>
            <a:spLocks noGrp="1"/>
          </p:cNvSpPr>
          <p:nvPr>
            <p:ph type="sldNum" sz="quarter" idx="12"/>
          </p:nvPr>
        </p:nvSpPr>
        <p:spPr/>
        <p:txBody>
          <a:bodyPr/>
          <a:lstStyle/>
          <a:p>
            <a:fld id="{6A2934AE-CAA2-7547-9AAD-CFCEE97C9303}" type="slidenum">
              <a:rPr lang="en-US" smtClean="0"/>
              <a:pPr/>
              <a:t>27</a:t>
            </a:fld>
            <a:endParaRPr lang="en-US"/>
          </a:p>
        </p:txBody>
      </p:sp>
    </p:spTree>
    <p:extLst>
      <p:ext uri="{BB962C8B-B14F-4D97-AF65-F5344CB8AC3E}">
        <p14:creationId xmlns:p14="http://schemas.microsoft.com/office/powerpoint/2010/main" val="60205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999D-5A28-43D9-94DE-236AA53A50DA}"/>
              </a:ext>
            </a:extLst>
          </p:cNvPr>
          <p:cNvSpPr>
            <a:spLocks noGrp="1"/>
          </p:cNvSpPr>
          <p:nvPr>
            <p:ph type="title"/>
          </p:nvPr>
        </p:nvSpPr>
        <p:spPr/>
        <p:txBody>
          <a:bodyPr/>
          <a:lstStyle/>
          <a:p>
            <a:r>
              <a:rPr lang="en-US" dirty="0"/>
              <a:t>Hydrocarbon Prices are related, likely Co-Integrated </a:t>
            </a:r>
          </a:p>
        </p:txBody>
      </p:sp>
      <p:sp>
        <p:nvSpPr>
          <p:cNvPr id="3" name="Content Placeholder 2">
            <a:extLst>
              <a:ext uri="{FF2B5EF4-FFF2-40B4-BE49-F238E27FC236}">
                <a16:creationId xmlns:a16="http://schemas.microsoft.com/office/drawing/2014/main" id="{9E3D35D5-7445-4E3C-9894-2BA8E90B8D3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51EE2FA-1874-400B-A3E9-C8E1B58F89A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E4E23BD-51C6-4AFC-93D4-30C8D0472531}"/>
              </a:ext>
            </a:extLst>
          </p:cNvPr>
          <p:cNvSpPr>
            <a:spLocks noGrp="1"/>
          </p:cNvSpPr>
          <p:nvPr>
            <p:ph type="sldNum" sz="quarter" idx="12"/>
          </p:nvPr>
        </p:nvSpPr>
        <p:spPr/>
        <p:txBody>
          <a:bodyPr/>
          <a:lstStyle/>
          <a:p>
            <a:fld id="{6A2934AE-CAA2-7547-9AAD-CFCEE97C9303}" type="slidenum">
              <a:rPr lang="en-US" smtClean="0"/>
              <a:pPr/>
              <a:t>28</a:t>
            </a:fld>
            <a:endParaRPr lang="en-US"/>
          </a:p>
        </p:txBody>
      </p:sp>
      <p:pic>
        <p:nvPicPr>
          <p:cNvPr id="6" name="Picture 5">
            <a:extLst>
              <a:ext uri="{FF2B5EF4-FFF2-40B4-BE49-F238E27FC236}">
                <a16:creationId xmlns:a16="http://schemas.microsoft.com/office/drawing/2014/main" id="{5B2F06F3-4CAD-4B69-BCE5-818C8B7678A4}"/>
              </a:ext>
            </a:extLst>
          </p:cNvPr>
          <p:cNvPicPr>
            <a:picLocks noChangeAspect="1"/>
          </p:cNvPicPr>
          <p:nvPr/>
        </p:nvPicPr>
        <p:blipFill>
          <a:blip r:embed="rId2"/>
          <a:stretch>
            <a:fillRect/>
          </a:stretch>
        </p:blipFill>
        <p:spPr>
          <a:xfrm>
            <a:off x="683326" y="1282768"/>
            <a:ext cx="7777348" cy="5084128"/>
          </a:xfrm>
          <a:prstGeom prst="rect">
            <a:avLst/>
          </a:prstGeom>
        </p:spPr>
      </p:pic>
    </p:spTree>
    <p:extLst>
      <p:ext uri="{BB962C8B-B14F-4D97-AF65-F5344CB8AC3E}">
        <p14:creationId xmlns:p14="http://schemas.microsoft.com/office/powerpoint/2010/main" val="501437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B337-DB67-49B2-8560-F300DAA3D00B}"/>
              </a:ext>
            </a:extLst>
          </p:cNvPr>
          <p:cNvSpPr>
            <a:spLocks noGrp="1"/>
          </p:cNvSpPr>
          <p:nvPr>
            <p:ph type="title"/>
          </p:nvPr>
        </p:nvSpPr>
        <p:spPr/>
        <p:txBody>
          <a:bodyPr/>
          <a:lstStyle/>
          <a:p>
            <a:r>
              <a:rPr lang="en-US" dirty="0"/>
              <a:t>Price Response to Drilling</a:t>
            </a:r>
          </a:p>
        </p:txBody>
      </p:sp>
      <p:sp>
        <p:nvSpPr>
          <p:cNvPr id="3" name="Content Placeholder 2">
            <a:extLst>
              <a:ext uri="{FF2B5EF4-FFF2-40B4-BE49-F238E27FC236}">
                <a16:creationId xmlns:a16="http://schemas.microsoft.com/office/drawing/2014/main" id="{9D0E253F-25DE-49B9-B693-AB16B561F55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EBC212F-B6C5-4768-8A57-4DF60E32AC0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322EDFF-8D42-4A1B-9A43-D25C8D6FE172}"/>
              </a:ext>
            </a:extLst>
          </p:cNvPr>
          <p:cNvSpPr>
            <a:spLocks noGrp="1"/>
          </p:cNvSpPr>
          <p:nvPr>
            <p:ph type="sldNum" sz="quarter" idx="12"/>
          </p:nvPr>
        </p:nvSpPr>
        <p:spPr/>
        <p:txBody>
          <a:bodyPr/>
          <a:lstStyle/>
          <a:p>
            <a:fld id="{6A2934AE-CAA2-7547-9AAD-CFCEE97C9303}" type="slidenum">
              <a:rPr lang="en-US" smtClean="0"/>
              <a:pPr/>
              <a:t>29</a:t>
            </a:fld>
            <a:endParaRPr lang="en-US"/>
          </a:p>
        </p:txBody>
      </p:sp>
      <p:pic>
        <p:nvPicPr>
          <p:cNvPr id="6" name="Picture 5">
            <a:extLst>
              <a:ext uri="{FF2B5EF4-FFF2-40B4-BE49-F238E27FC236}">
                <a16:creationId xmlns:a16="http://schemas.microsoft.com/office/drawing/2014/main" id="{F1A8F480-87B5-4C3D-85D1-804D6529E8E7}"/>
              </a:ext>
            </a:extLst>
          </p:cNvPr>
          <p:cNvPicPr>
            <a:picLocks noChangeAspect="1"/>
          </p:cNvPicPr>
          <p:nvPr/>
        </p:nvPicPr>
        <p:blipFill>
          <a:blip r:embed="rId2"/>
          <a:stretch>
            <a:fillRect/>
          </a:stretch>
        </p:blipFill>
        <p:spPr>
          <a:xfrm>
            <a:off x="1074307" y="1282768"/>
            <a:ext cx="6995386" cy="5079763"/>
          </a:xfrm>
          <a:prstGeom prst="rect">
            <a:avLst/>
          </a:prstGeom>
        </p:spPr>
      </p:pic>
      <p:sp>
        <p:nvSpPr>
          <p:cNvPr id="7" name="Left Brace 6">
            <a:extLst>
              <a:ext uri="{FF2B5EF4-FFF2-40B4-BE49-F238E27FC236}">
                <a16:creationId xmlns:a16="http://schemas.microsoft.com/office/drawing/2014/main" id="{D730B29E-1D34-480B-96AA-A3858AC2FF21}"/>
              </a:ext>
            </a:extLst>
          </p:cNvPr>
          <p:cNvSpPr/>
          <p:nvPr/>
        </p:nvSpPr>
        <p:spPr>
          <a:xfrm rot="5400000">
            <a:off x="3408844" y="2179416"/>
            <a:ext cx="398488" cy="951596"/>
          </a:xfrm>
          <a:prstGeom prst="leftBrac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4"/>
              </a:solidFill>
            </a:endParaRPr>
          </a:p>
        </p:txBody>
      </p:sp>
      <p:sp>
        <p:nvSpPr>
          <p:cNvPr id="8" name="TextBox 7">
            <a:extLst>
              <a:ext uri="{FF2B5EF4-FFF2-40B4-BE49-F238E27FC236}">
                <a16:creationId xmlns:a16="http://schemas.microsoft.com/office/drawing/2014/main" id="{BBE1C51E-9C52-45DB-80AC-EF78F693E52F}"/>
              </a:ext>
            </a:extLst>
          </p:cNvPr>
          <p:cNvSpPr txBox="1">
            <a:spLocks noChangeArrowheads="1"/>
          </p:cNvSpPr>
          <p:nvPr/>
        </p:nvSpPr>
        <p:spPr bwMode="auto">
          <a:xfrm>
            <a:off x="2217115" y="1390064"/>
            <a:ext cx="2950877" cy="1077218"/>
          </a:xfrm>
          <a:prstGeom prst="rect">
            <a:avLst/>
          </a:prstGeom>
          <a:noFill/>
          <a:ln w="9525">
            <a:noFill/>
            <a:miter lim="800000"/>
            <a:headEnd/>
            <a:tailEnd/>
          </a:ln>
        </p:spPr>
        <p:txBody>
          <a:bodyPr wrap="square">
            <a:spAutoFit/>
          </a:bodyPr>
          <a:lstStyle/>
          <a:p>
            <a:pPr algn="ctr"/>
            <a:r>
              <a:rPr lang="en-US" sz="1600" dirty="0">
                <a:solidFill>
                  <a:schemeClr val="accent4"/>
                </a:solidFill>
                <a:latin typeface="Arial" pitchFamily="34" charset="0"/>
                <a:cs typeface="Arial" pitchFamily="34" charset="0"/>
              </a:rPr>
              <a:t>As the scale of the gas resource became clear, gas became relatively cheaper and liquids became more valuable</a:t>
            </a:r>
          </a:p>
        </p:txBody>
      </p:sp>
      <p:sp>
        <p:nvSpPr>
          <p:cNvPr id="9" name="Left Brace 8">
            <a:extLst>
              <a:ext uri="{FF2B5EF4-FFF2-40B4-BE49-F238E27FC236}">
                <a16:creationId xmlns:a16="http://schemas.microsoft.com/office/drawing/2014/main" id="{CE23D77A-3750-4089-A784-28D17DC0543A}"/>
              </a:ext>
            </a:extLst>
          </p:cNvPr>
          <p:cNvSpPr/>
          <p:nvPr/>
        </p:nvSpPr>
        <p:spPr>
          <a:xfrm rot="5400000">
            <a:off x="4817641" y="2198015"/>
            <a:ext cx="398488" cy="914401"/>
          </a:xfrm>
          <a:prstGeom prst="leftBrace">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DE00F63-8795-455A-AD47-390CD262D867}"/>
              </a:ext>
            </a:extLst>
          </p:cNvPr>
          <p:cNvSpPr txBox="1">
            <a:spLocks noChangeArrowheads="1"/>
          </p:cNvSpPr>
          <p:nvPr/>
        </p:nvSpPr>
        <p:spPr bwMode="auto">
          <a:xfrm>
            <a:off x="3124200" y="1390064"/>
            <a:ext cx="3780037" cy="1077218"/>
          </a:xfrm>
          <a:prstGeom prst="rect">
            <a:avLst/>
          </a:prstGeom>
          <a:noFill/>
          <a:ln w="9525">
            <a:noFill/>
            <a:miter lim="800000"/>
            <a:headEnd/>
            <a:tailEnd/>
          </a:ln>
        </p:spPr>
        <p:txBody>
          <a:bodyPr wrap="square">
            <a:spAutoFit/>
          </a:bodyPr>
          <a:lstStyle/>
          <a:p>
            <a:pPr algn="ctr"/>
            <a:r>
              <a:rPr lang="en-US" sz="1600" dirty="0">
                <a:solidFill>
                  <a:srgbClr val="002060"/>
                </a:solidFill>
                <a:latin typeface="Arial" pitchFamily="34" charset="0"/>
                <a:cs typeface="Arial" pitchFamily="34" charset="0"/>
              </a:rPr>
              <a:t>Industry responded by drilling more wells in liquid rich regions bringing on more liquids and returning the price ratio to something more moderate </a:t>
            </a:r>
          </a:p>
        </p:txBody>
      </p:sp>
    </p:spTree>
    <p:extLst>
      <p:ext uri="{BB962C8B-B14F-4D97-AF65-F5344CB8AC3E}">
        <p14:creationId xmlns:p14="http://schemas.microsoft.com/office/powerpoint/2010/main" val="28396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5F43-A33F-4D52-ADA7-53406F55D716}"/>
              </a:ext>
            </a:extLst>
          </p:cNvPr>
          <p:cNvSpPr>
            <a:spLocks noGrp="1"/>
          </p:cNvSpPr>
          <p:nvPr>
            <p:ph type="title"/>
          </p:nvPr>
        </p:nvSpPr>
        <p:spPr/>
        <p:txBody>
          <a:bodyPr/>
          <a:lstStyle/>
          <a:p>
            <a:r>
              <a:rPr lang="en-US" dirty="0"/>
              <a:t>How our work is changing</a:t>
            </a:r>
          </a:p>
        </p:txBody>
      </p:sp>
      <p:sp>
        <p:nvSpPr>
          <p:cNvPr id="3" name="Content Placeholder 2">
            <a:extLst>
              <a:ext uri="{FF2B5EF4-FFF2-40B4-BE49-F238E27FC236}">
                <a16:creationId xmlns:a16="http://schemas.microsoft.com/office/drawing/2014/main" id="{2138ACF7-9F62-423E-BC7D-51C1703B5DE0}"/>
              </a:ext>
            </a:extLst>
          </p:cNvPr>
          <p:cNvSpPr>
            <a:spLocks noGrp="1"/>
          </p:cNvSpPr>
          <p:nvPr>
            <p:ph idx="1"/>
          </p:nvPr>
        </p:nvSpPr>
        <p:spPr/>
        <p:txBody>
          <a:bodyPr>
            <a:normAutofit fontScale="92500"/>
          </a:bodyPr>
          <a:lstStyle/>
          <a:p>
            <a:r>
              <a:rPr lang="en-US" dirty="0"/>
              <a:t>Development of oil and gas resources used to entail drilling a relatively small number of wells into potential oil or gas “traps”.  These traps might not contain hydrocarbons.</a:t>
            </a:r>
          </a:p>
          <a:p>
            <a:r>
              <a:rPr lang="en-US" dirty="0"/>
              <a:t>Drilling was economically risky, but the traps had clear limits and properties that could be determined with reasonable certainty once the wells were drilled.  </a:t>
            </a:r>
          </a:p>
          <a:p>
            <a:r>
              <a:rPr lang="en-US" dirty="0"/>
              <a:t>In both Canada and the US, these types of opportunities have already been exploited.  Development is shifting to low-grade regionally extensive oil and gas deposits.</a:t>
            </a:r>
          </a:p>
          <a:p>
            <a:r>
              <a:rPr lang="en-US" dirty="0"/>
              <a:t>Drilling “dry holes” is less likely, but requires a large number of wells over a large number of years in oil and gas pools with poorly defined limits and uncertain but correlated properties.</a:t>
            </a:r>
          </a:p>
          <a:p>
            <a:r>
              <a:rPr lang="en-US" dirty="0"/>
              <a:t>Let’s look at an example of what is being developed and current analysis techniques…</a:t>
            </a:r>
          </a:p>
        </p:txBody>
      </p:sp>
      <p:sp>
        <p:nvSpPr>
          <p:cNvPr id="4" name="Footer Placeholder 3">
            <a:extLst>
              <a:ext uri="{FF2B5EF4-FFF2-40B4-BE49-F238E27FC236}">
                <a16:creationId xmlns:a16="http://schemas.microsoft.com/office/drawing/2014/main" id="{A7282161-E241-4259-9D39-6699014EB8F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F836633-C5F2-4956-A3AF-09CE0C00D931}"/>
              </a:ext>
            </a:extLst>
          </p:cNvPr>
          <p:cNvSpPr>
            <a:spLocks noGrp="1"/>
          </p:cNvSpPr>
          <p:nvPr>
            <p:ph type="sldNum" sz="quarter" idx="12"/>
          </p:nvPr>
        </p:nvSpPr>
        <p:spPr/>
        <p:txBody>
          <a:bodyPr/>
          <a:lstStyle/>
          <a:p>
            <a:fld id="{6A2934AE-CAA2-7547-9AAD-CFCEE97C9303}" type="slidenum">
              <a:rPr lang="en-US" smtClean="0"/>
              <a:pPr/>
              <a:t>3</a:t>
            </a:fld>
            <a:endParaRPr lang="en-US"/>
          </a:p>
        </p:txBody>
      </p:sp>
    </p:spTree>
    <p:extLst>
      <p:ext uri="{BB962C8B-B14F-4D97-AF65-F5344CB8AC3E}">
        <p14:creationId xmlns:p14="http://schemas.microsoft.com/office/powerpoint/2010/main" val="1161885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F5FA-8755-429B-B54E-A014787D4B2D}"/>
              </a:ext>
            </a:extLst>
          </p:cNvPr>
          <p:cNvSpPr>
            <a:spLocks noGrp="1"/>
          </p:cNvSpPr>
          <p:nvPr>
            <p:ph type="title"/>
          </p:nvPr>
        </p:nvSpPr>
        <p:spPr/>
        <p:txBody>
          <a:bodyPr/>
          <a:lstStyle/>
          <a:p>
            <a:r>
              <a:rPr lang="en-US" dirty="0"/>
              <a:t>More Liquids Recovery Generally Requires More Energy</a:t>
            </a:r>
          </a:p>
        </p:txBody>
      </p:sp>
      <p:sp>
        <p:nvSpPr>
          <p:cNvPr id="3" name="Content Placeholder 2">
            <a:extLst>
              <a:ext uri="{FF2B5EF4-FFF2-40B4-BE49-F238E27FC236}">
                <a16:creationId xmlns:a16="http://schemas.microsoft.com/office/drawing/2014/main" id="{EC1C1061-75D2-454A-B71A-87405B6A0DAE}"/>
              </a:ext>
            </a:extLst>
          </p:cNvPr>
          <p:cNvSpPr>
            <a:spLocks noGrp="1"/>
          </p:cNvSpPr>
          <p:nvPr>
            <p:ph idx="1"/>
          </p:nvPr>
        </p:nvSpPr>
        <p:spPr>
          <a:xfrm>
            <a:off x="250147" y="4119534"/>
            <a:ext cx="4195729" cy="2242997"/>
          </a:xfrm>
        </p:spPr>
        <p:txBody>
          <a:bodyPr>
            <a:normAutofit/>
          </a:bodyPr>
          <a:lstStyle/>
          <a:p>
            <a:r>
              <a:rPr lang="en-US" sz="1400" dirty="0"/>
              <a:t>$2K/HP is a commonly used factor for capital cost.  If the power is provided by natural gas, the operating cost directly tied to the cost of gas.  If the compressors are electrically driven, the cost is directly tied to the cost of power: $0.08 to $0.28/kWh, or more.</a:t>
            </a:r>
          </a:p>
        </p:txBody>
      </p:sp>
      <p:sp>
        <p:nvSpPr>
          <p:cNvPr id="4" name="Footer Placeholder 3">
            <a:extLst>
              <a:ext uri="{FF2B5EF4-FFF2-40B4-BE49-F238E27FC236}">
                <a16:creationId xmlns:a16="http://schemas.microsoft.com/office/drawing/2014/main" id="{EAC1EF04-3C06-49D7-8D0C-D8AB9550FFF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70C3617-05FA-4ECB-BB5C-BE69FF6255CD}"/>
              </a:ext>
            </a:extLst>
          </p:cNvPr>
          <p:cNvSpPr>
            <a:spLocks noGrp="1"/>
          </p:cNvSpPr>
          <p:nvPr>
            <p:ph type="sldNum" sz="quarter" idx="12"/>
          </p:nvPr>
        </p:nvSpPr>
        <p:spPr/>
        <p:txBody>
          <a:bodyPr/>
          <a:lstStyle/>
          <a:p>
            <a:fld id="{6A2934AE-CAA2-7547-9AAD-CFCEE97C9303}" type="slidenum">
              <a:rPr lang="en-US" smtClean="0"/>
              <a:pPr/>
              <a:t>30</a:t>
            </a:fld>
            <a:endParaRPr lang="en-US"/>
          </a:p>
        </p:txBody>
      </p:sp>
      <p:pic>
        <p:nvPicPr>
          <p:cNvPr id="7170" name="Picture 2" descr="https://images.pennnet.com/articles/ogj/thm/th_050822ogjpba03.gif">
            <a:extLst>
              <a:ext uri="{FF2B5EF4-FFF2-40B4-BE49-F238E27FC236}">
                <a16:creationId xmlns:a16="http://schemas.microsoft.com/office/drawing/2014/main" id="{1C75ACE4-0E00-46D5-9365-7A3B23BBC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815" y="1417226"/>
            <a:ext cx="3929900" cy="2345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DC07A-9521-43B3-BFF0-8E7460F46983}"/>
              </a:ext>
            </a:extLst>
          </p:cNvPr>
          <p:cNvPicPr>
            <a:picLocks noChangeAspect="1"/>
          </p:cNvPicPr>
          <p:nvPr/>
        </p:nvPicPr>
        <p:blipFill>
          <a:blip r:embed="rId3"/>
          <a:stretch>
            <a:fillRect/>
          </a:stretch>
        </p:blipFill>
        <p:spPr>
          <a:xfrm>
            <a:off x="250147" y="1225042"/>
            <a:ext cx="4297536" cy="2811112"/>
          </a:xfrm>
          <a:prstGeom prst="rect">
            <a:avLst/>
          </a:prstGeom>
        </p:spPr>
      </p:pic>
      <p:sp>
        <p:nvSpPr>
          <p:cNvPr id="8" name="Content Placeholder 2">
            <a:extLst>
              <a:ext uri="{FF2B5EF4-FFF2-40B4-BE49-F238E27FC236}">
                <a16:creationId xmlns:a16="http://schemas.microsoft.com/office/drawing/2014/main" id="{53E5A396-273E-45BB-B948-D70A6894E55A}"/>
              </a:ext>
            </a:extLst>
          </p:cNvPr>
          <p:cNvSpPr txBox="1">
            <a:spLocks/>
          </p:cNvSpPr>
          <p:nvPr/>
        </p:nvSpPr>
        <p:spPr>
          <a:xfrm>
            <a:off x="4445876" y="4036154"/>
            <a:ext cx="4195729" cy="22429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As a result, costs increase as liquid recoveries increase.</a:t>
            </a:r>
          </a:p>
          <a:p>
            <a:endParaRPr lang="en-US" sz="1400" dirty="0"/>
          </a:p>
          <a:p>
            <a:r>
              <a:rPr lang="en-US" sz="1400" dirty="0"/>
              <a:t>https://www.ogj.com/articles/print/volume-103/issue-32/processing/study-identifies-optimal-csub2-sub-recovery-for-ngl-plants.html</a:t>
            </a:r>
          </a:p>
        </p:txBody>
      </p:sp>
    </p:spTree>
    <p:extLst>
      <p:ext uri="{BB962C8B-B14F-4D97-AF65-F5344CB8AC3E}">
        <p14:creationId xmlns:p14="http://schemas.microsoft.com/office/powerpoint/2010/main" val="429476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0147" y="3192905"/>
            <a:ext cx="8658939" cy="3169626"/>
          </a:xfrm>
        </p:spPr>
        <p:txBody>
          <a:bodyPr>
            <a:normAutofit/>
          </a:bodyPr>
          <a:lstStyle/>
          <a:p>
            <a:pPr algn="ctr">
              <a:buNone/>
            </a:pPr>
            <a:r>
              <a:rPr lang="en-US" sz="1800" dirty="0"/>
              <a:t>Michael Morgan</a:t>
            </a:r>
          </a:p>
          <a:p>
            <a:pPr algn="ctr">
              <a:buNone/>
            </a:pPr>
            <a:r>
              <a:rPr lang="en-US" sz="1800" dirty="0"/>
              <a:t>Director, Analytics</a:t>
            </a:r>
          </a:p>
          <a:p>
            <a:pPr algn="ctr">
              <a:buNone/>
            </a:pPr>
            <a:r>
              <a:rPr lang="en-US" sz="1800" dirty="0"/>
              <a:t>Phone: +1-403-266-9437</a:t>
            </a:r>
            <a:br>
              <a:rPr lang="en-US" sz="1800" dirty="0"/>
            </a:br>
            <a:r>
              <a:rPr lang="en-US" sz="1800" dirty="0"/>
              <a:t>Fax: +1-403-262-1855</a:t>
            </a:r>
          </a:p>
          <a:p>
            <a:pPr algn="ctr">
              <a:buNone/>
            </a:pPr>
            <a:r>
              <a:rPr lang="en-US" sz="1800" dirty="0"/>
              <a:t>Email: </a:t>
            </a:r>
            <a:r>
              <a:rPr lang="en-US" sz="1800" dirty="0">
                <a:hlinkClick r:id="rId2"/>
              </a:rPr>
              <a:t>mmorgan@gljpc.com</a:t>
            </a:r>
            <a:endParaRPr lang="en-US" sz="1800" dirty="0"/>
          </a:p>
          <a:p>
            <a:pPr algn="ctr">
              <a:buNone/>
            </a:pPr>
            <a:r>
              <a:rPr lang="en-US" sz="1800" dirty="0"/>
              <a:t>GLJ Petroleum Consultants Ltd.</a:t>
            </a:r>
            <a:br>
              <a:rPr lang="en-US" sz="1800" dirty="0"/>
            </a:br>
            <a:r>
              <a:rPr lang="en-US" sz="1800" dirty="0"/>
              <a:t>4100, 400 - 3rd Ave. S.W.</a:t>
            </a:r>
            <a:br>
              <a:rPr lang="en-US" sz="1800" dirty="0"/>
            </a:br>
            <a:r>
              <a:rPr lang="en-US" sz="1800" dirty="0"/>
              <a:t>Calgary, Alberta, Canada</a:t>
            </a:r>
            <a:br>
              <a:rPr lang="en-US" sz="1800" dirty="0"/>
            </a:br>
            <a:r>
              <a:rPr lang="en-US" sz="1800" dirty="0"/>
              <a:t>T2P 4H2</a:t>
            </a:r>
          </a:p>
          <a:p>
            <a:pPr>
              <a:buNone/>
            </a:pPr>
            <a:endParaRPr lang="en-US" sz="1800"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TextBox 4"/>
          <p:cNvSpPr txBox="1"/>
          <p:nvPr/>
        </p:nvSpPr>
        <p:spPr>
          <a:xfrm>
            <a:off x="2923082" y="2113613"/>
            <a:ext cx="3477718" cy="461665"/>
          </a:xfrm>
          <a:prstGeom prst="rect">
            <a:avLst/>
          </a:prstGeom>
          <a:noFill/>
        </p:spPr>
        <p:txBody>
          <a:bodyPr wrap="square" rtlCol="0">
            <a:spAutoFit/>
          </a:bodyPr>
          <a:lstStyle/>
          <a:p>
            <a:pPr algn="ctr"/>
            <a:r>
              <a:rPr lang="en-US" sz="2400" dirty="0">
                <a:latin typeface="Arial" pitchFamily="34" charset="0"/>
                <a:cs typeface="Arial" pitchFamily="34" charset="0"/>
              </a:rPr>
              <a:t>Thank You</a:t>
            </a:r>
            <a:endParaRPr lang="en-US" sz="2400" dirty="0"/>
          </a:p>
        </p:txBody>
      </p:sp>
      <p:sp>
        <p:nvSpPr>
          <p:cNvPr id="6" name="Slide Number Placeholder 5"/>
          <p:cNvSpPr>
            <a:spLocks noGrp="1"/>
          </p:cNvSpPr>
          <p:nvPr>
            <p:ph type="sldNum" sz="quarter" idx="12"/>
          </p:nvPr>
        </p:nvSpPr>
        <p:spPr/>
        <p:txBody>
          <a:bodyPr/>
          <a:lstStyle/>
          <a:p>
            <a:fld id="{6A2934AE-CAA2-7547-9AAD-CFCEE97C9303}" type="slidenum">
              <a:rPr lang="en-US" smtClean="0"/>
              <a:pPr/>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A7EBA6-C1D0-437B-86B5-00FC26B8DF2D}"/>
              </a:ext>
            </a:extLst>
          </p:cNvPr>
          <p:cNvSpPr>
            <a:spLocks noGrp="1"/>
          </p:cNvSpPr>
          <p:nvPr>
            <p:ph type="title"/>
          </p:nvPr>
        </p:nvSpPr>
        <p:spPr/>
        <p:txBody>
          <a:bodyPr/>
          <a:lstStyle/>
          <a:p>
            <a:r>
              <a:rPr lang="en-US" dirty="0"/>
              <a:t>The Montney is Becoming Canada’s Main Gas Supply </a:t>
            </a:r>
          </a:p>
        </p:txBody>
      </p:sp>
      <p:pic>
        <p:nvPicPr>
          <p:cNvPr id="9" name="Content Placeholder 8">
            <a:extLst>
              <a:ext uri="{FF2B5EF4-FFF2-40B4-BE49-F238E27FC236}">
                <a16:creationId xmlns:a16="http://schemas.microsoft.com/office/drawing/2014/main" id="{76CF2C80-7F41-4117-9061-CD2BE59B9103}"/>
              </a:ext>
            </a:extLst>
          </p:cNvPr>
          <p:cNvPicPr>
            <a:picLocks noGrp="1" noChangeAspect="1"/>
          </p:cNvPicPr>
          <p:nvPr>
            <p:ph sz="half" idx="1"/>
          </p:nvPr>
        </p:nvPicPr>
        <p:blipFill>
          <a:blip r:embed="rId2"/>
          <a:stretch>
            <a:fillRect/>
          </a:stretch>
        </p:blipFill>
        <p:spPr>
          <a:xfrm>
            <a:off x="4648200" y="2208036"/>
            <a:ext cx="4244975" cy="3081249"/>
          </a:xfrm>
          <a:prstGeom prst="rect">
            <a:avLst/>
          </a:prstGeom>
        </p:spPr>
      </p:pic>
      <p:pic>
        <p:nvPicPr>
          <p:cNvPr id="10" name="Content Placeholder 9">
            <a:extLst>
              <a:ext uri="{FF2B5EF4-FFF2-40B4-BE49-F238E27FC236}">
                <a16:creationId xmlns:a16="http://schemas.microsoft.com/office/drawing/2014/main" id="{986C71E6-E9AC-4EE7-85D6-6A72CB3247AD}"/>
              </a:ext>
            </a:extLst>
          </p:cNvPr>
          <p:cNvPicPr>
            <a:picLocks noGrp="1" noChangeAspect="1"/>
          </p:cNvPicPr>
          <p:nvPr>
            <p:ph sz="half" idx="2"/>
          </p:nvPr>
        </p:nvPicPr>
        <p:blipFill>
          <a:blip r:embed="rId3"/>
          <a:stretch>
            <a:fillRect/>
          </a:stretch>
        </p:blipFill>
        <p:spPr>
          <a:xfrm>
            <a:off x="387350" y="2507133"/>
            <a:ext cx="4260850" cy="2483054"/>
          </a:xfrm>
          <a:prstGeom prst="rect">
            <a:avLst/>
          </a:prstGeom>
        </p:spPr>
      </p:pic>
      <p:sp>
        <p:nvSpPr>
          <p:cNvPr id="4" name="Footer Placeholder 3">
            <a:extLst>
              <a:ext uri="{FF2B5EF4-FFF2-40B4-BE49-F238E27FC236}">
                <a16:creationId xmlns:a16="http://schemas.microsoft.com/office/drawing/2014/main" id="{AE8DE06C-0CAA-4CEA-9CAC-CB5C302FB053}"/>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24613C12-D653-4D00-A6B9-1C82E8435F33}"/>
              </a:ext>
            </a:extLst>
          </p:cNvPr>
          <p:cNvSpPr>
            <a:spLocks noGrp="1"/>
          </p:cNvSpPr>
          <p:nvPr>
            <p:ph type="sldNum" sz="quarter" idx="12"/>
          </p:nvPr>
        </p:nvSpPr>
        <p:spPr/>
        <p:txBody>
          <a:bodyPr/>
          <a:lstStyle/>
          <a:p>
            <a:fld id="{6A2934AE-CAA2-7547-9AAD-CFCEE97C9303}" type="slidenum">
              <a:rPr lang="en-US" smtClean="0"/>
              <a:pPr/>
              <a:t>4</a:t>
            </a:fld>
            <a:endParaRPr lang="en-US" dirty="0"/>
          </a:p>
        </p:txBody>
      </p:sp>
      <p:sp>
        <p:nvSpPr>
          <p:cNvPr id="11" name="TextBox 10">
            <a:extLst>
              <a:ext uri="{FF2B5EF4-FFF2-40B4-BE49-F238E27FC236}">
                <a16:creationId xmlns:a16="http://schemas.microsoft.com/office/drawing/2014/main" id="{C6986066-B8B8-4675-BCBE-150BBE4AEDAC}"/>
              </a:ext>
            </a:extLst>
          </p:cNvPr>
          <p:cNvSpPr txBox="1"/>
          <p:nvPr/>
        </p:nvSpPr>
        <p:spPr>
          <a:xfrm>
            <a:off x="334505" y="1583571"/>
            <a:ext cx="4313695" cy="646331"/>
          </a:xfrm>
          <a:prstGeom prst="rect">
            <a:avLst/>
          </a:prstGeom>
          <a:noFill/>
        </p:spPr>
        <p:txBody>
          <a:bodyPr wrap="square" rtlCol="0">
            <a:spAutoFit/>
          </a:bodyPr>
          <a:lstStyle/>
          <a:p>
            <a:pPr algn="ctr"/>
            <a:r>
              <a:rPr lang="en-US" dirty="0">
                <a:solidFill>
                  <a:srgbClr val="002F5F"/>
                </a:solidFill>
                <a:latin typeface="Arial" panose="020B0604020202020204" pitchFamily="34" charset="0"/>
              </a:rPr>
              <a:t>It is the largest (and growing) supply for gas in British Columbia</a:t>
            </a:r>
          </a:p>
        </p:txBody>
      </p:sp>
      <p:sp>
        <p:nvSpPr>
          <p:cNvPr id="12" name="TextBox 11">
            <a:extLst>
              <a:ext uri="{FF2B5EF4-FFF2-40B4-BE49-F238E27FC236}">
                <a16:creationId xmlns:a16="http://schemas.microsoft.com/office/drawing/2014/main" id="{CFECA652-D6CF-4218-80F8-2D1FAB7824C8}"/>
              </a:ext>
            </a:extLst>
          </p:cNvPr>
          <p:cNvSpPr txBox="1"/>
          <p:nvPr/>
        </p:nvSpPr>
        <p:spPr>
          <a:xfrm>
            <a:off x="4648200" y="1580066"/>
            <a:ext cx="4313695" cy="646331"/>
          </a:xfrm>
          <a:prstGeom prst="rect">
            <a:avLst/>
          </a:prstGeom>
          <a:noFill/>
        </p:spPr>
        <p:txBody>
          <a:bodyPr wrap="square" rtlCol="0">
            <a:spAutoFit/>
          </a:bodyPr>
          <a:lstStyle/>
          <a:p>
            <a:pPr algn="ctr"/>
            <a:r>
              <a:rPr lang="en-US" dirty="0">
                <a:solidFill>
                  <a:srgbClr val="002F5F"/>
                </a:solidFill>
                <a:latin typeface="Arial" panose="020B0604020202020204" pitchFamily="34" charset="0"/>
              </a:rPr>
              <a:t>British Columbia is becoming a larger fraction of Canada’s gas supply</a:t>
            </a:r>
          </a:p>
        </p:txBody>
      </p:sp>
      <p:sp>
        <p:nvSpPr>
          <p:cNvPr id="13" name="TextBox 12">
            <a:extLst>
              <a:ext uri="{FF2B5EF4-FFF2-40B4-BE49-F238E27FC236}">
                <a16:creationId xmlns:a16="http://schemas.microsoft.com/office/drawing/2014/main" id="{D321E28B-26B3-4747-BCF2-E441C4539AC0}"/>
              </a:ext>
            </a:extLst>
          </p:cNvPr>
          <p:cNvSpPr txBox="1"/>
          <p:nvPr/>
        </p:nvSpPr>
        <p:spPr>
          <a:xfrm>
            <a:off x="3509477" y="3469908"/>
            <a:ext cx="1173083" cy="369332"/>
          </a:xfrm>
          <a:prstGeom prst="rect">
            <a:avLst/>
          </a:prstGeom>
          <a:noFill/>
        </p:spPr>
        <p:txBody>
          <a:bodyPr wrap="square" rtlCol="0">
            <a:spAutoFit/>
          </a:bodyPr>
          <a:lstStyle/>
          <a:p>
            <a:r>
              <a:rPr lang="en-US" dirty="0">
                <a:solidFill>
                  <a:srgbClr val="000000"/>
                </a:solidFill>
                <a:latin typeface="Arial" panose="020B0604020202020204" pitchFamily="34" charset="0"/>
              </a:rPr>
              <a:t>Montney</a:t>
            </a:r>
          </a:p>
        </p:txBody>
      </p:sp>
      <p:sp>
        <p:nvSpPr>
          <p:cNvPr id="14" name="TextBox 13">
            <a:extLst>
              <a:ext uri="{FF2B5EF4-FFF2-40B4-BE49-F238E27FC236}">
                <a16:creationId xmlns:a16="http://schemas.microsoft.com/office/drawing/2014/main" id="{6E553AEC-6BB0-4DC5-A4B9-06E3454486EA}"/>
              </a:ext>
            </a:extLst>
          </p:cNvPr>
          <p:cNvSpPr txBox="1"/>
          <p:nvPr/>
        </p:nvSpPr>
        <p:spPr>
          <a:xfrm>
            <a:off x="6374259" y="4319779"/>
            <a:ext cx="2063888" cy="369332"/>
          </a:xfrm>
          <a:prstGeom prst="rect">
            <a:avLst/>
          </a:prstGeom>
          <a:noFill/>
        </p:spPr>
        <p:txBody>
          <a:bodyPr wrap="square" rtlCol="0">
            <a:spAutoFit/>
          </a:bodyPr>
          <a:lstStyle/>
          <a:p>
            <a:r>
              <a:rPr lang="en-US" dirty="0">
                <a:solidFill>
                  <a:srgbClr val="000000"/>
                </a:solidFill>
                <a:latin typeface="Arial" panose="020B0604020202020204" pitchFamily="34" charset="0"/>
              </a:rPr>
              <a:t>British Columbia</a:t>
            </a:r>
          </a:p>
        </p:txBody>
      </p:sp>
    </p:spTree>
    <p:extLst>
      <p:ext uri="{BB962C8B-B14F-4D97-AF65-F5344CB8AC3E}">
        <p14:creationId xmlns:p14="http://schemas.microsoft.com/office/powerpoint/2010/main" val="2551100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424A-443E-456A-874D-E0D5CF1ABC86}"/>
              </a:ext>
            </a:extLst>
          </p:cNvPr>
          <p:cNvSpPr>
            <a:spLocks noGrp="1"/>
          </p:cNvSpPr>
          <p:nvPr>
            <p:ph type="title"/>
          </p:nvPr>
        </p:nvSpPr>
        <p:spPr/>
        <p:txBody>
          <a:bodyPr/>
          <a:lstStyle/>
          <a:p>
            <a:r>
              <a:rPr lang="en-US" dirty="0"/>
              <a:t>The Montney is Becoming Canada’s Main Gas Supply </a:t>
            </a:r>
          </a:p>
        </p:txBody>
      </p:sp>
      <p:pic>
        <p:nvPicPr>
          <p:cNvPr id="12" name="Content Placeholder 11">
            <a:extLst>
              <a:ext uri="{FF2B5EF4-FFF2-40B4-BE49-F238E27FC236}">
                <a16:creationId xmlns:a16="http://schemas.microsoft.com/office/drawing/2014/main" id="{02F059AC-BA80-40B4-8FB5-68CC0C3CFF2E}"/>
              </a:ext>
            </a:extLst>
          </p:cNvPr>
          <p:cNvPicPr>
            <a:picLocks noGrp="1" noChangeAspect="1"/>
          </p:cNvPicPr>
          <p:nvPr>
            <p:ph idx="1"/>
          </p:nvPr>
        </p:nvPicPr>
        <p:blipFill>
          <a:blip r:embed="rId2"/>
          <a:stretch>
            <a:fillRect/>
          </a:stretch>
        </p:blipFill>
        <p:spPr>
          <a:xfrm>
            <a:off x="1080631" y="1282700"/>
            <a:ext cx="6998612" cy="5080000"/>
          </a:xfrm>
          <a:prstGeom prst="rect">
            <a:avLst/>
          </a:prstGeom>
        </p:spPr>
      </p:pic>
      <p:sp>
        <p:nvSpPr>
          <p:cNvPr id="4" name="Footer Placeholder 3">
            <a:extLst>
              <a:ext uri="{FF2B5EF4-FFF2-40B4-BE49-F238E27FC236}">
                <a16:creationId xmlns:a16="http://schemas.microsoft.com/office/drawing/2014/main" id="{44228762-EE17-44E0-8363-01D7340D3904}"/>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8E057886-C04E-40AF-84B9-7B0308A10E17}"/>
              </a:ext>
            </a:extLst>
          </p:cNvPr>
          <p:cNvSpPr>
            <a:spLocks noGrp="1"/>
          </p:cNvSpPr>
          <p:nvPr>
            <p:ph type="sldNum" sz="quarter" idx="12"/>
          </p:nvPr>
        </p:nvSpPr>
        <p:spPr/>
        <p:txBody>
          <a:bodyPr/>
          <a:lstStyle/>
          <a:p>
            <a:fld id="{6A2934AE-CAA2-7547-9AAD-CFCEE97C9303}" type="slidenum">
              <a:rPr lang="en-US" smtClean="0"/>
              <a:pPr/>
              <a:t>5</a:t>
            </a:fld>
            <a:endParaRPr lang="en-US" dirty="0"/>
          </a:p>
        </p:txBody>
      </p:sp>
      <p:sp>
        <p:nvSpPr>
          <p:cNvPr id="10" name="Rectangle 9">
            <a:extLst>
              <a:ext uri="{FF2B5EF4-FFF2-40B4-BE49-F238E27FC236}">
                <a16:creationId xmlns:a16="http://schemas.microsoft.com/office/drawing/2014/main" id="{6A521488-DB37-425E-9B35-0DAE713E9533}"/>
              </a:ext>
            </a:extLst>
          </p:cNvPr>
          <p:cNvSpPr/>
          <p:nvPr/>
        </p:nvSpPr>
        <p:spPr>
          <a:xfrm>
            <a:off x="5125452" y="3213635"/>
            <a:ext cx="1586578" cy="369332"/>
          </a:xfrm>
          <a:prstGeom prst="rect">
            <a:avLst/>
          </a:prstGeom>
        </p:spPr>
        <p:txBody>
          <a:bodyPr wrap="square">
            <a:spAutoFit/>
          </a:bodyPr>
          <a:lstStyle/>
          <a:p>
            <a:r>
              <a:rPr lang="en-US" dirty="0">
                <a:latin typeface="Arial" panose="020B0604020202020204" pitchFamily="34" charset="0"/>
              </a:rPr>
              <a:t>BC Montney</a:t>
            </a:r>
          </a:p>
        </p:txBody>
      </p:sp>
      <p:sp>
        <p:nvSpPr>
          <p:cNvPr id="11" name="Rectangle 10">
            <a:extLst>
              <a:ext uri="{FF2B5EF4-FFF2-40B4-BE49-F238E27FC236}">
                <a16:creationId xmlns:a16="http://schemas.microsoft.com/office/drawing/2014/main" id="{EB3022A7-39ED-40D4-B438-F5F9621697E4}"/>
              </a:ext>
            </a:extLst>
          </p:cNvPr>
          <p:cNvSpPr/>
          <p:nvPr/>
        </p:nvSpPr>
        <p:spPr>
          <a:xfrm>
            <a:off x="5125452" y="3921532"/>
            <a:ext cx="2054392" cy="369332"/>
          </a:xfrm>
          <a:prstGeom prst="rect">
            <a:avLst/>
          </a:prstGeom>
        </p:spPr>
        <p:txBody>
          <a:bodyPr wrap="square">
            <a:spAutoFit/>
          </a:bodyPr>
          <a:lstStyle/>
          <a:p>
            <a:r>
              <a:rPr lang="en-US" dirty="0">
                <a:latin typeface="Arial" panose="020B0604020202020204" pitchFamily="34" charset="0"/>
              </a:rPr>
              <a:t>Alberta Montney</a:t>
            </a:r>
          </a:p>
        </p:txBody>
      </p:sp>
      <p:sp>
        <p:nvSpPr>
          <p:cNvPr id="8" name="TextBox 7">
            <a:extLst>
              <a:ext uri="{FF2B5EF4-FFF2-40B4-BE49-F238E27FC236}">
                <a16:creationId xmlns:a16="http://schemas.microsoft.com/office/drawing/2014/main" id="{9D8900DE-DBD7-4E34-8984-2AA366B9E45A}"/>
              </a:ext>
            </a:extLst>
          </p:cNvPr>
          <p:cNvSpPr txBox="1"/>
          <p:nvPr/>
        </p:nvSpPr>
        <p:spPr>
          <a:xfrm>
            <a:off x="2919663" y="1340187"/>
            <a:ext cx="4411579" cy="923330"/>
          </a:xfrm>
          <a:prstGeom prst="rect">
            <a:avLst/>
          </a:prstGeom>
          <a:noFill/>
        </p:spPr>
        <p:txBody>
          <a:bodyPr wrap="square" rtlCol="0">
            <a:spAutoFit/>
          </a:bodyPr>
          <a:lstStyle/>
          <a:p>
            <a:r>
              <a:rPr lang="en-US" dirty="0">
                <a:solidFill>
                  <a:srgbClr val="002F5F"/>
                </a:solidFill>
                <a:latin typeface="Arial" panose="020B0604020202020204" pitchFamily="34" charset="0"/>
              </a:rPr>
              <a:t>The overall result is that, over ten years, the Montney is now responsible for about a third of Canada’s gas supply</a:t>
            </a:r>
          </a:p>
        </p:txBody>
      </p:sp>
    </p:spTree>
    <p:extLst>
      <p:ext uri="{BB962C8B-B14F-4D97-AF65-F5344CB8AC3E}">
        <p14:creationId xmlns:p14="http://schemas.microsoft.com/office/powerpoint/2010/main" val="3394123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Extent of WCSB Triassic Sediments</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6</a:t>
            </a:fld>
            <a:endParaRPr lang="en-US"/>
          </a:p>
        </p:txBody>
      </p:sp>
      <p:pic>
        <p:nvPicPr>
          <p:cNvPr id="6" name="Picture 5"/>
          <p:cNvPicPr>
            <a:picLocks noChangeAspect="1" noChangeArrowheads="1"/>
          </p:cNvPicPr>
          <p:nvPr/>
        </p:nvPicPr>
        <p:blipFill>
          <a:blip r:embed="rId2"/>
          <a:srcRect/>
          <a:stretch>
            <a:fillRect/>
          </a:stretch>
        </p:blipFill>
        <p:spPr>
          <a:xfrm>
            <a:off x="2043656" y="1282768"/>
            <a:ext cx="5477918" cy="5079763"/>
          </a:xfrm>
          <a:prstGeom prst="rect">
            <a:avLst/>
          </a:prstGeom>
          <a:noFill/>
        </p:spPr>
      </p:pic>
      <p:sp>
        <p:nvSpPr>
          <p:cNvPr id="7" name="Text Box 7"/>
          <p:cNvSpPr txBox="1">
            <a:spLocks noChangeArrowheads="1"/>
          </p:cNvSpPr>
          <p:nvPr/>
        </p:nvSpPr>
        <p:spPr bwMode="auto">
          <a:xfrm>
            <a:off x="517525" y="5564188"/>
            <a:ext cx="1415772" cy="369332"/>
          </a:xfrm>
          <a:prstGeom prst="rect">
            <a:avLst/>
          </a:prstGeom>
          <a:noFill/>
          <a:ln w="9525">
            <a:noFill/>
            <a:miter lim="800000"/>
            <a:headEnd/>
            <a:tailEnd/>
          </a:ln>
        </p:spPr>
        <p:txBody>
          <a:bodyPr wrap="none">
            <a:spAutoFit/>
          </a:bodyPr>
          <a:lstStyle/>
          <a:p>
            <a:r>
              <a:rPr lang="en-US" dirty="0" err="1">
                <a:latin typeface="Arial" pitchFamily="34" charset="0"/>
              </a:rPr>
              <a:t>Panek</a:t>
            </a:r>
            <a:r>
              <a:rPr lang="en-US" dirty="0">
                <a:latin typeface="Arial" pitchFamily="34" charset="0"/>
              </a:rPr>
              <a:t> 2000</a:t>
            </a:r>
          </a:p>
        </p:txBody>
      </p:sp>
      <p:pic>
        <p:nvPicPr>
          <p:cNvPr id="8" name="Picture 7">
            <a:extLst>
              <a:ext uri="{FF2B5EF4-FFF2-40B4-BE49-F238E27FC236}">
                <a16:creationId xmlns:a16="http://schemas.microsoft.com/office/drawing/2014/main" id="{F58B5A3F-76E8-4720-AB8F-BEAB6304D56D}"/>
              </a:ext>
            </a:extLst>
          </p:cNvPr>
          <p:cNvPicPr>
            <a:picLocks noChangeAspect="1"/>
          </p:cNvPicPr>
          <p:nvPr/>
        </p:nvPicPr>
        <p:blipFill>
          <a:blip r:embed="rId3"/>
          <a:stretch>
            <a:fillRect/>
          </a:stretch>
        </p:blipFill>
        <p:spPr>
          <a:xfrm>
            <a:off x="758763" y="1283280"/>
            <a:ext cx="7626474" cy="5082384"/>
          </a:xfrm>
          <a:prstGeom prst="rect">
            <a:avLst/>
          </a:prstGeom>
        </p:spPr>
      </p:pic>
      <p:sp>
        <p:nvSpPr>
          <p:cNvPr id="12" name="TextBox 11">
            <a:extLst>
              <a:ext uri="{FF2B5EF4-FFF2-40B4-BE49-F238E27FC236}">
                <a16:creationId xmlns:a16="http://schemas.microsoft.com/office/drawing/2014/main" id="{5E4EC997-D6B3-49DF-8316-3B57616882D1}"/>
              </a:ext>
            </a:extLst>
          </p:cNvPr>
          <p:cNvSpPr txBox="1"/>
          <p:nvPr/>
        </p:nvSpPr>
        <p:spPr>
          <a:xfrm>
            <a:off x="3611176" y="2417737"/>
            <a:ext cx="1158972"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Toad River</a:t>
            </a:r>
          </a:p>
        </p:txBody>
      </p:sp>
      <p:sp>
        <p:nvSpPr>
          <p:cNvPr id="13" name="TextBox 12">
            <a:extLst>
              <a:ext uri="{FF2B5EF4-FFF2-40B4-BE49-F238E27FC236}">
                <a16:creationId xmlns:a16="http://schemas.microsoft.com/office/drawing/2014/main" id="{A94A9872-FCF4-4548-8542-EAD0A057B59E}"/>
              </a:ext>
            </a:extLst>
          </p:cNvPr>
          <p:cNvSpPr txBox="1"/>
          <p:nvPr/>
        </p:nvSpPr>
        <p:spPr>
          <a:xfrm>
            <a:off x="3895311" y="3221066"/>
            <a:ext cx="1039259"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Canmore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Billions and Billions of Dollars are Transacted</a:t>
            </a:r>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a:t>
            </a:fld>
            <a:endParaRPr lang="en-US" dirty="0"/>
          </a:p>
        </p:txBody>
      </p:sp>
      <p:pic>
        <p:nvPicPr>
          <p:cNvPr id="7" name="Picture 6">
            <a:extLst>
              <a:ext uri="{FF2B5EF4-FFF2-40B4-BE49-F238E27FC236}">
                <a16:creationId xmlns:a16="http://schemas.microsoft.com/office/drawing/2014/main" id="{B1966DAB-C16E-4309-9C51-A1358E70E3CA}"/>
              </a:ext>
            </a:extLst>
          </p:cNvPr>
          <p:cNvPicPr>
            <a:picLocks noChangeAspect="1"/>
          </p:cNvPicPr>
          <p:nvPr/>
        </p:nvPicPr>
        <p:blipFill>
          <a:blip r:embed="rId2"/>
          <a:stretch>
            <a:fillRect/>
          </a:stretch>
        </p:blipFill>
        <p:spPr>
          <a:xfrm>
            <a:off x="600832" y="1282767"/>
            <a:ext cx="7942336" cy="5079763"/>
          </a:xfrm>
          <a:prstGeom prst="rect">
            <a:avLst/>
          </a:prstGeom>
        </p:spPr>
      </p:pic>
      <p:sp>
        <p:nvSpPr>
          <p:cNvPr id="12" name="TextBox 11">
            <a:extLst>
              <a:ext uri="{FF2B5EF4-FFF2-40B4-BE49-F238E27FC236}">
                <a16:creationId xmlns:a16="http://schemas.microsoft.com/office/drawing/2014/main" id="{CDDFEBD8-ACEE-49E5-ABAC-AD106588F23E}"/>
              </a:ext>
            </a:extLst>
          </p:cNvPr>
          <p:cNvSpPr txBox="1"/>
          <p:nvPr/>
        </p:nvSpPr>
        <p:spPr>
          <a:xfrm>
            <a:off x="1580483" y="3989201"/>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Shell buys Duvernay Oil</a:t>
            </a:r>
          </a:p>
          <a:p>
            <a:pPr algn="ctr"/>
            <a:r>
              <a:rPr lang="en-US" sz="1600" dirty="0">
                <a:solidFill>
                  <a:srgbClr val="002F5F"/>
                </a:solidFill>
                <a:latin typeface="Arial" panose="020B0604020202020204" pitchFamily="34" charset="0"/>
              </a:rPr>
              <a:t>$5.9 Billion</a:t>
            </a:r>
          </a:p>
        </p:txBody>
      </p:sp>
      <p:cxnSp>
        <p:nvCxnSpPr>
          <p:cNvPr id="13" name="Straight Arrow Connector 12">
            <a:extLst>
              <a:ext uri="{FF2B5EF4-FFF2-40B4-BE49-F238E27FC236}">
                <a16:creationId xmlns:a16="http://schemas.microsoft.com/office/drawing/2014/main" id="{592211EA-8F1E-48E6-B1F9-B7A14CBC4850}"/>
              </a:ext>
            </a:extLst>
          </p:cNvPr>
          <p:cNvCxnSpPr>
            <a:cxnSpLocks/>
          </p:cNvCxnSpPr>
          <p:nvPr/>
        </p:nvCxnSpPr>
        <p:spPr>
          <a:xfrm flipH="1">
            <a:off x="288828" y="4695986"/>
            <a:ext cx="1013030" cy="433430"/>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0F9E426-F09B-41CF-A988-562BBC56343C}"/>
              </a:ext>
            </a:extLst>
          </p:cNvPr>
          <p:cNvSpPr txBox="1"/>
          <p:nvPr/>
        </p:nvSpPr>
        <p:spPr>
          <a:xfrm>
            <a:off x="1301857" y="4497202"/>
            <a:ext cx="2789695" cy="830997"/>
          </a:xfrm>
          <a:prstGeom prst="rect">
            <a:avLst/>
          </a:prstGeom>
          <a:noFill/>
        </p:spPr>
        <p:txBody>
          <a:bodyPr wrap="square" rtlCol="0">
            <a:spAutoFit/>
          </a:bodyPr>
          <a:lstStyle/>
          <a:p>
            <a:r>
              <a:rPr lang="en-US" sz="1600" dirty="0">
                <a:solidFill>
                  <a:srgbClr val="002F5F"/>
                </a:solidFill>
                <a:latin typeface="Arial" panose="020B0604020202020204" pitchFamily="34" charset="0"/>
              </a:rPr>
              <a:t>Arc Resources buys Star Oil and Gas in 2003</a:t>
            </a:r>
          </a:p>
          <a:p>
            <a:r>
              <a:rPr lang="en-US" sz="1600" dirty="0">
                <a:solidFill>
                  <a:srgbClr val="002F5F"/>
                </a:solidFill>
                <a:latin typeface="Arial" panose="020B0604020202020204" pitchFamily="34" charset="0"/>
              </a:rPr>
              <a:t>$0.71 Billion</a:t>
            </a:r>
          </a:p>
        </p:txBody>
      </p:sp>
      <p:sp>
        <p:nvSpPr>
          <p:cNvPr id="23" name="TextBox 22">
            <a:extLst>
              <a:ext uri="{FF2B5EF4-FFF2-40B4-BE49-F238E27FC236}">
                <a16:creationId xmlns:a16="http://schemas.microsoft.com/office/drawing/2014/main" id="{F6F61C20-0C93-4D07-8108-E6DB38CCF34F}"/>
              </a:ext>
            </a:extLst>
          </p:cNvPr>
          <p:cNvSpPr txBox="1"/>
          <p:nvPr/>
        </p:nvSpPr>
        <p:spPr>
          <a:xfrm>
            <a:off x="4169617" y="2366530"/>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Petronas buys Progress</a:t>
            </a:r>
          </a:p>
          <a:p>
            <a:pPr algn="ctr"/>
            <a:r>
              <a:rPr lang="en-US" sz="1600" dirty="0">
                <a:solidFill>
                  <a:srgbClr val="002F5F"/>
                </a:solidFill>
                <a:latin typeface="Arial" panose="020B0604020202020204" pitchFamily="34" charset="0"/>
              </a:rPr>
              <a:t>$5.50 Billion</a:t>
            </a:r>
          </a:p>
        </p:txBody>
      </p:sp>
      <p:sp>
        <p:nvSpPr>
          <p:cNvPr id="25" name="TextBox 24">
            <a:extLst>
              <a:ext uri="{FF2B5EF4-FFF2-40B4-BE49-F238E27FC236}">
                <a16:creationId xmlns:a16="http://schemas.microsoft.com/office/drawing/2014/main" id="{BDEE2B88-8373-46F4-A160-7DAE4229AAE4}"/>
              </a:ext>
            </a:extLst>
          </p:cNvPr>
          <p:cNvSpPr txBox="1"/>
          <p:nvPr/>
        </p:nvSpPr>
        <p:spPr>
          <a:xfrm>
            <a:off x="5509355" y="1718963"/>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Seven Generations IPO</a:t>
            </a:r>
          </a:p>
          <a:p>
            <a:pPr algn="ctr"/>
            <a:r>
              <a:rPr lang="en-US" sz="1600" dirty="0">
                <a:solidFill>
                  <a:srgbClr val="002F5F"/>
                </a:solidFill>
                <a:latin typeface="Arial" panose="020B0604020202020204" pitchFamily="34" charset="0"/>
              </a:rPr>
              <a:t>$0.93 Billion</a:t>
            </a:r>
          </a:p>
        </p:txBody>
      </p:sp>
      <p:cxnSp>
        <p:nvCxnSpPr>
          <p:cNvPr id="8" name="Straight Arrow Connector 7">
            <a:extLst>
              <a:ext uri="{FF2B5EF4-FFF2-40B4-BE49-F238E27FC236}">
                <a16:creationId xmlns:a16="http://schemas.microsoft.com/office/drawing/2014/main" id="{26D47DD5-1B0E-4045-9E31-67CB942D63CE}"/>
              </a:ext>
            </a:extLst>
          </p:cNvPr>
          <p:cNvCxnSpPr>
            <a:cxnSpLocks/>
          </p:cNvCxnSpPr>
          <p:nvPr/>
        </p:nvCxnSpPr>
        <p:spPr>
          <a:xfrm>
            <a:off x="2898183" y="4497202"/>
            <a:ext cx="0" cy="904659"/>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E99F0A1-B261-474A-8F5F-F75390C5DA7C}"/>
              </a:ext>
            </a:extLst>
          </p:cNvPr>
          <p:cNvCxnSpPr>
            <a:cxnSpLocks/>
            <a:stCxn id="23" idx="2"/>
          </p:cNvCxnSpPr>
          <p:nvPr/>
        </p:nvCxnSpPr>
        <p:spPr>
          <a:xfrm flipH="1">
            <a:off x="5357248" y="2951305"/>
            <a:ext cx="5738" cy="1240987"/>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7AA5800-9490-4D67-9A1A-25E0473589DB}"/>
              </a:ext>
            </a:extLst>
          </p:cNvPr>
          <p:cNvCxnSpPr>
            <a:cxnSpLocks/>
          </p:cNvCxnSpPr>
          <p:nvPr/>
        </p:nvCxnSpPr>
        <p:spPr>
          <a:xfrm>
            <a:off x="6702724" y="2303589"/>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37CB33C-674D-40C7-AF22-544A0F49C2B2}"/>
              </a:ext>
            </a:extLst>
          </p:cNvPr>
          <p:cNvCxnSpPr>
            <a:cxnSpLocks/>
          </p:cNvCxnSpPr>
          <p:nvPr/>
        </p:nvCxnSpPr>
        <p:spPr>
          <a:xfrm>
            <a:off x="4993913" y="3569619"/>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C878AEB-4B23-4EE8-9C19-4FA5DA8E1D32}"/>
              </a:ext>
            </a:extLst>
          </p:cNvPr>
          <p:cNvSpPr txBox="1"/>
          <p:nvPr/>
        </p:nvSpPr>
        <p:spPr>
          <a:xfrm>
            <a:off x="3800544" y="3009808"/>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Mitsubishi/EnCana JV</a:t>
            </a:r>
          </a:p>
          <a:p>
            <a:pPr algn="ctr"/>
            <a:r>
              <a:rPr lang="en-US" sz="1600" dirty="0">
                <a:solidFill>
                  <a:srgbClr val="002F5F"/>
                </a:solidFill>
                <a:latin typeface="Arial" panose="020B0604020202020204" pitchFamily="34" charset="0"/>
              </a:rPr>
              <a:t>$2.90 Billion</a:t>
            </a:r>
          </a:p>
        </p:txBody>
      </p:sp>
      <p:sp>
        <p:nvSpPr>
          <p:cNvPr id="37" name="TextBox 36">
            <a:extLst>
              <a:ext uri="{FF2B5EF4-FFF2-40B4-BE49-F238E27FC236}">
                <a16:creationId xmlns:a16="http://schemas.microsoft.com/office/drawing/2014/main" id="{A220A0E1-FC1F-4C27-86AF-1236BCA9AC37}"/>
              </a:ext>
            </a:extLst>
          </p:cNvPr>
          <p:cNvSpPr txBox="1"/>
          <p:nvPr/>
        </p:nvSpPr>
        <p:spPr>
          <a:xfrm>
            <a:off x="2976248" y="3495957"/>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Tourmaline IPO</a:t>
            </a:r>
          </a:p>
          <a:p>
            <a:pPr algn="ctr"/>
            <a:r>
              <a:rPr lang="en-US" sz="1600" dirty="0">
                <a:solidFill>
                  <a:srgbClr val="002F5F"/>
                </a:solidFill>
                <a:latin typeface="Arial" panose="020B0604020202020204" pitchFamily="34" charset="0"/>
              </a:rPr>
              <a:t>$0.23 Billion</a:t>
            </a:r>
          </a:p>
        </p:txBody>
      </p:sp>
      <p:cxnSp>
        <p:nvCxnSpPr>
          <p:cNvPr id="38" name="Straight Arrow Connector 37">
            <a:extLst>
              <a:ext uri="{FF2B5EF4-FFF2-40B4-BE49-F238E27FC236}">
                <a16:creationId xmlns:a16="http://schemas.microsoft.com/office/drawing/2014/main" id="{4C758BCD-F93B-4360-B51D-61BAAAC8B6F1}"/>
              </a:ext>
            </a:extLst>
          </p:cNvPr>
          <p:cNvCxnSpPr>
            <a:cxnSpLocks/>
          </p:cNvCxnSpPr>
          <p:nvPr/>
        </p:nvCxnSpPr>
        <p:spPr>
          <a:xfrm>
            <a:off x="4333139" y="4053185"/>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8584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4" grpId="1"/>
      <p:bldP spid="23" grpId="0"/>
      <p:bldP spid="25" grpId="0"/>
      <p:bldP spid="27"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A354-3CE5-45D2-BC09-275F2D83F97E}"/>
              </a:ext>
            </a:extLst>
          </p:cNvPr>
          <p:cNvSpPr>
            <a:spLocks noGrp="1"/>
          </p:cNvSpPr>
          <p:nvPr>
            <p:ph type="title"/>
          </p:nvPr>
        </p:nvSpPr>
        <p:spPr/>
        <p:txBody>
          <a:bodyPr/>
          <a:lstStyle/>
          <a:p>
            <a:r>
              <a:rPr lang="en-US" dirty="0"/>
              <a:t>Wells are Forecast using “TYPE CURVEs”</a:t>
            </a:r>
          </a:p>
        </p:txBody>
      </p:sp>
      <p:sp>
        <p:nvSpPr>
          <p:cNvPr id="3" name="Content Placeholder 2">
            <a:extLst>
              <a:ext uri="{FF2B5EF4-FFF2-40B4-BE49-F238E27FC236}">
                <a16:creationId xmlns:a16="http://schemas.microsoft.com/office/drawing/2014/main" id="{BC7ADA69-D9C0-4FDC-860D-67FE043E7E2E}"/>
              </a:ext>
            </a:extLst>
          </p:cNvPr>
          <p:cNvSpPr>
            <a:spLocks noGrp="1"/>
          </p:cNvSpPr>
          <p:nvPr>
            <p:ph idx="1"/>
          </p:nvPr>
        </p:nvSpPr>
        <p:spPr/>
        <p:txBody>
          <a:bodyPr vert="horz" lIns="91440" tIns="45720" rIns="91440" bIns="45720" rtlCol="0" anchor="t">
            <a:normAutofit/>
          </a:bodyPr>
          <a:lstStyle/>
          <a:p>
            <a:r>
              <a:rPr lang="en-US" dirty="0"/>
              <a:t>Based on existing Groundbirch wells and nearby Pengrowth, Shell and Crew West Septimus Upper Montney wells. 2500m horizontal length well and 10 wells per section (1205 wells in </a:t>
            </a:r>
            <a:r>
              <a:rPr lang="en-US" dirty="0" err="1"/>
              <a:t>Groundbirch</a:t>
            </a:r>
            <a:r>
              <a:rPr lang="en-US" dirty="0"/>
              <a:t>). </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65210A64-223F-41E6-B4D0-52CA287A0E9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4402256-AF8F-463E-A061-F8F9594A52A3}"/>
              </a:ext>
            </a:extLst>
          </p:cNvPr>
          <p:cNvSpPr>
            <a:spLocks noGrp="1"/>
          </p:cNvSpPr>
          <p:nvPr>
            <p:ph type="sldNum" sz="quarter" idx="12"/>
          </p:nvPr>
        </p:nvSpPr>
        <p:spPr/>
        <p:txBody>
          <a:bodyPr/>
          <a:lstStyle/>
          <a:p>
            <a:fld id="{6A2934AE-CAA2-7547-9AAD-CFCEE97C9303}" type="slidenum">
              <a:rPr lang="en-US" smtClean="0"/>
              <a:pPr/>
              <a:t>8</a:t>
            </a:fld>
            <a:endParaRPr lang="en-US"/>
          </a:p>
        </p:txBody>
      </p:sp>
      <p:pic>
        <p:nvPicPr>
          <p:cNvPr id="6" name="Picture 5">
            <a:extLst>
              <a:ext uri="{FF2B5EF4-FFF2-40B4-BE49-F238E27FC236}">
                <a16:creationId xmlns:a16="http://schemas.microsoft.com/office/drawing/2014/main" id="{9AB6CEEC-0B3B-425D-B2F9-ECF197350C9D}"/>
              </a:ext>
            </a:extLst>
          </p:cNvPr>
          <p:cNvPicPr>
            <a:picLocks noChangeAspect="1"/>
          </p:cNvPicPr>
          <p:nvPr/>
        </p:nvPicPr>
        <p:blipFill>
          <a:blip r:embed="rId2"/>
          <a:stretch>
            <a:fillRect/>
          </a:stretch>
        </p:blipFill>
        <p:spPr>
          <a:xfrm>
            <a:off x="250147" y="2908091"/>
            <a:ext cx="8511604" cy="3454439"/>
          </a:xfrm>
          <a:prstGeom prst="rect">
            <a:avLst/>
          </a:prstGeom>
        </p:spPr>
      </p:pic>
      <p:pic>
        <p:nvPicPr>
          <p:cNvPr id="7" name="Picture 6">
            <a:extLst>
              <a:ext uri="{FF2B5EF4-FFF2-40B4-BE49-F238E27FC236}">
                <a16:creationId xmlns:a16="http://schemas.microsoft.com/office/drawing/2014/main" id="{C851DE87-BCFA-4EF7-84C3-88B3EBD2F3CE}"/>
              </a:ext>
            </a:extLst>
          </p:cNvPr>
          <p:cNvPicPr>
            <a:picLocks noChangeAspect="1"/>
          </p:cNvPicPr>
          <p:nvPr/>
        </p:nvPicPr>
        <p:blipFill>
          <a:blip r:embed="rId3"/>
          <a:stretch>
            <a:fillRect/>
          </a:stretch>
        </p:blipFill>
        <p:spPr>
          <a:xfrm>
            <a:off x="4613252" y="3087974"/>
            <a:ext cx="3879895" cy="2290216"/>
          </a:xfrm>
          <a:prstGeom prst="rect">
            <a:avLst/>
          </a:prstGeom>
        </p:spPr>
      </p:pic>
    </p:spTree>
    <p:extLst>
      <p:ext uri="{BB962C8B-B14F-4D97-AF65-F5344CB8AC3E}">
        <p14:creationId xmlns:p14="http://schemas.microsoft.com/office/powerpoint/2010/main" val="2999791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1030-8F4C-4BAD-9470-C1BFF7D9D9A9}"/>
              </a:ext>
            </a:extLst>
          </p:cNvPr>
          <p:cNvSpPr>
            <a:spLocks noGrp="1"/>
          </p:cNvSpPr>
          <p:nvPr>
            <p:ph type="title"/>
          </p:nvPr>
        </p:nvSpPr>
        <p:spPr/>
        <p:txBody>
          <a:bodyPr/>
          <a:lstStyle/>
          <a:p>
            <a:r>
              <a:rPr lang="en-US" dirty="0"/>
              <a:t>ECONOMIC Analysis is Conducted using Discounted Cash Flows</a:t>
            </a:r>
          </a:p>
        </p:txBody>
      </p:sp>
      <p:sp>
        <p:nvSpPr>
          <p:cNvPr id="4" name="Footer Placeholder 3">
            <a:extLst>
              <a:ext uri="{FF2B5EF4-FFF2-40B4-BE49-F238E27FC236}">
                <a16:creationId xmlns:a16="http://schemas.microsoft.com/office/drawing/2014/main" id="{918005F5-2B54-495B-A4DF-35EB0B5CCD3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686AD22-E9FF-449D-883E-81DA187E0C3B}"/>
              </a:ext>
            </a:extLst>
          </p:cNvPr>
          <p:cNvSpPr>
            <a:spLocks noGrp="1"/>
          </p:cNvSpPr>
          <p:nvPr>
            <p:ph type="sldNum" sz="quarter" idx="12"/>
          </p:nvPr>
        </p:nvSpPr>
        <p:spPr/>
        <p:txBody>
          <a:bodyPr/>
          <a:lstStyle/>
          <a:p>
            <a:fld id="{6A2934AE-CAA2-7547-9AAD-CFCEE97C9303}" type="slidenum">
              <a:rPr lang="en-US" smtClean="0"/>
              <a:pPr/>
              <a:t>9</a:t>
            </a:fld>
            <a:endParaRPr lang="en-US"/>
          </a:p>
        </p:txBody>
      </p:sp>
      <p:pic>
        <p:nvPicPr>
          <p:cNvPr id="8" name="Content Placeholder 7">
            <a:extLst>
              <a:ext uri="{FF2B5EF4-FFF2-40B4-BE49-F238E27FC236}">
                <a16:creationId xmlns:a16="http://schemas.microsoft.com/office/drawing/2014/main" id="{F6AAC75E-E2CE-4F20-AE7F-D81A70253738}"/>
              </a:ext>
            </a:extLst>
          </p:cNvPr>
          <p:cNvPicPr>
            <a:picLocks noGrp="1" noChangeAspect="1"/>
          </p:cNvPicPr>
          <p:nvPr>
            <p:ph idx="1"/>
          </p:nvPr>
        </p:nvPicPr>
        <p:blipFill rotWithShape="1">
          <a:blip r:embed="rId2"/>
          <a:srcRect t="12797"/>
          <a:stretch/>
        </p:blipFill>
        <p:spPr>
          <a:xfrm>
            <a:off x="717788" y="1790379"/>
            <a:ext cx="7724299" cy="4429913"/>
          </a:xfrm>
          <a:prstGeom prst="rect">
            <a:avLst/>
          </a:prstGeom>
        </p:spPr>
      </p:pic>
    </p:spTree>
    <p:extLst>
      <p:ext uri="{BB962C8B-B14F-4D97-AF65-F5344CB8AC3E}">
        <p14:creationId xmlns:p14="http://schemas.microsoft.com/office/powerpoint/2010/main" val="3330183476"/>
      </p:ext>
    </p:extLst>
  </p:cSld>
  <p:clrMapOvr>
    <a:masterClrMapping/>
  </p:clrMapOvr>
</p:sld>
</file>

<file path=ppt/theme/theme1.xml><?xml version="1.0" encoding="utf-8"?>
<a:theme xmlns:a="http://schemas.openxmlformats.org/drawingml/2006/main" name="GLJ PPT Template">
  <a:themeElements>
    <a:clrScheme name="Custom 3">
      <a:dk1>
        <a:srgbClr val="002F5F"/>
      </a:dk1>
      <a:lt1>
        <a:srgbClr val="FFFFFF"/>
      </a:lt1>
      <a:dk2>
        <a:srgbClr val="00685B"/>
      </a:dk2>
      <a:lt2>
        <a:srgbClr val="FFFFFF"/>
      </a:lt2>
      <a:accent1>
        <a:srgbClr val="A0CFEB"/>
      </a:accent1>
      <a:accent2>
        <a:srgbClr val="69BE28"/>
      </a:accent2>
      <a:accent3>
        <a:srgbClr val="44697D"/>
      </a:accent3>
      <a:accent4>
        <a:srgbClr val="E37222"/>
      </a:accent4>
      <a:accent5>
        <a:srgbClr val="A0CFEB"/>
      </a:accent5>
      <a:accent6>
        <a:srgbClr val="69BE28"/>
      </a:accent6>
      <a:hlink>
        <a:srgbClr val="44697D"/>
      </a:hlink>
      <a:folHlink>
        <a:srgbClr val="E372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GLJ PPT Template</Template>
  <TotalTime>4994</TotalTime>
  <Words>8291</Words>
  <Application>Microsoft Office PowerPoint</Application>
  <PresentationFormat>On-screen Show (4:3)</PresentationFormat>
  <Paragraphs>1139</Paragraphs>
  <Slides>31</Slides>
  <Notes>4</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GLJ PPT Template</vt:lpstr>
      <vt:lpstr>Stochastic Modelling of Oil and Gas Economics 2018 Industrial Problem Solving Workshop Michael Morgan – GLJ Petroleum Consultants</vt:lpstr>
      <vt:lpstr>Who We Are and What we Do</vt:lpstr>
      <vt:lpstr>How our work is changing</vt:lpstr>
      <vt:lpstr>The Montney is Becoming Canada’s Main Gas Supply </vt:lpstr>
      <vt:lpstr>The Montney is Becoming Canada’s Main Gas Supply </vt:lpstr>
      <vt:lpstr>Extent of WCSB Triassic Sediments</vt:lpstr>
      <vt:lpstr>Billions and Billions of Dollars are Transacted</vt:lpstr>
      <vt:lpstr>Wells are Forecast using “TYPE CURVEs”</vt:lpstr>
      <vt:lpstr>ECONOMIC Analysis is Conducted using Discounted Cash Flows</vt:lpstr>
      <vt:lpstr>Economic Returns are Dominated by Commodity Prices</vt:lpstr>
      <vt:lpstr>Deterministic forecasts are Used for Commodity Prices</vt:lpstr>
      <vt:lpstr>Rate of Return</vt:lpstr>
      <vt:lpstr>Economic Risk Analysis often Reverts to Simple Price Matrices</vt:lpstr>
      <vt:lpstr>analysis We Think Industry Will Need in the Future</vt:lpstr>
      <vt:lpstr>1) Econometrics</vt:lpstr>
      <vt:lpstr>A Sample Single-Commodity Model</vt:lpstr>
      <vt:lpstr>Model Parameters (Real Prices $CDN)</vt:lpstr>
      <vt:lpstr>2) SDE Solutions to PDEs</vt:lpstr>
      <vt:lpstr>Simple Production Forecast: The Short Version</vt:lpstr>
      <vt:lpstr>Rigorous Decline Parameter Distributions</vt:lpstr>
      <vt:lpstr>3) Geographic Correlation and Temporal Uncertainty</vt:lpstr>
      <vt:lpstr>Regional Trends:  Well Productivity</vt:lpstr>
      <vt:lpstr>Montney Variograms</vt:lpstr>
      <vt:lpstr>Production forecasts</vt:lpstr>
      <vt:lpstr>Expectations tighten with more wells</vt:lpstr>
      <vt:lpstr>Expectations don’t tighten as much if wells are all drilled in one small area</vt:lpstr>
      <vt:lpstr>4) Real Options Analysis</vt:lpstr>
      <vt:lpstr>Hydrocarbon Prices are related, likely Co-Integrated </vt:lpstr>
      <vt:lpstr>Price Response to Drilling</vt:lpstr>
      <vt:lpstr>More Liquids Recovery Generally Requires More Energy</vt:lpstr>
      <vt:lpstr>PowerPoint Presentation</vt:lpstr>
    </vt:vector>
  </TitlesOfParts>
  <Company>GLJ Petroleum Consultants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MacGregor</dc:creator>
  <cp:lastModifiedBy>Michael Morgan</cp:lastModifiedBy>
  <cp:revision>86</cp:revision>
  <cp:lastPrinted>2015-10-26T15:14:23Z</cp:lastPrinted>
  <dcterms:created xsi:type="dcterms:W3CDTF">2015-11-26T20:20:54Z</dcterms:created>
  <dcterms:modified xsi:type="dcterms:W3CDTF">2018-08-20T04:43:56Z</dcterms:modified>
</cp:coreProperties>
</file>